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9"/>
  </p:notesMasterIdLst>
  <p:sldIdLst>
    <p:sldId id="256" r:id="rId2"/>
    <p:sldId id="258" r:id="rId3"/>
    <p:sldId id="332" r:id="rId4"/>
    <p:sldId id="335" r:id="rId5"/>
    <p:sldId id="336" r:id="rId6"/>
    <p:sldId id="337" r:id="rId7"/>
    <p:sldId id="302" r:id="rId8"/>
    <p:sldId id="340" r:id="rId9"/>
    <p:sldId id="338" r:id="rId10"/>
    <p:sldId id="303" r:id="rId11"/>
    <p:sldId id="304" r:id="rId12"/>
    <p:sldId id="305" r:id="rId13"/>
    <p:sldId id="306" r:id="rId14"/>
    <p:sldId id="308" r:id="rId15"/>
    <p:sldId id="311" r:id="rId16"/>
    <p:sldId id="312" r:id="rId17"/>
    <p:sldId id="313" r:id="rId18"/>
    <p:sldId id="315" r:id="rId19"/>
    <p:sldId id="314" r:id="rId20"/>
    <p:sldId id="316" r:id="rId21"/>
    <p:sldId id="317" r:id="rId22"/>
    <p:sldId id="318" r:id="rId23"/>
    <p:sldId id="320" r:id="rId24"/>
    <p:sldId id="319" r:id="rId25"/>
    <p:sldId id="321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29" r:id="rId34"/>
    <p:sldId id="330" r:id="rId35"/>
    <p:sldId id="331" r:id="rId36"/>
    <p:sldId id="341" r:id="rId37"/>
    <p:sldId id="343" r:id="rId38"/>
    <p:sldId id="358" r:id="rId39"/>
    <p:sldId id="344" r:id="rId40"/>
    <p:sldId id="345" r:id="rId41"/>
    <p:sldId id="346" r:id="rId42"/>
    <p:sldId id="347" r:id="rId43"/>
    <p:sldId id="348" r:id="rId44"/>
    <p:sldId id="349" r:id="rId45"/>
    <p:sldId id="350" r:id="rId46"/>
    <p:sldId id="351" r:id="rId47"/>
    <p:sldId id="352" r:id="rId48"/>
    <p:sldId id="353" r:id="rId49"/>
    <p:sldId id="356" r:id="rId50"/>
    <p:sldId id="354" r:id="rId51"/>
    <p:sldId id="355" r:id="rId52"/>
    <p:sldId id="361" r:id="rId53"/>
    <p:sldId id="362" r:id="rId54"/>
    <p:sldId id="363" r:id="rId55"/>
    <p:sldId id="357" r:id="rId56"/>
    <p:sldId id="359" r:id="rId57"/>
    <p:sldId id="262" r:id="rId58"/>
  </p:sldIdLst>
  <p:sldSz cx="12192000" cy="6858000"/>
  <p:notesSz cx="6858000" cy="9144000"/>
  <p:embeddedFontLst>
    <p:embeddedFont>
      <p:font typeface="배달의민족 주아" panose="02020603020101020101" pitchFamily="18" charset="-127"/>
      <p:regular r:id="rId60"/>
    </p:embeddedFont>
    <p:embeddedFont>
      <p:font typeface="Noto Sans" panose="020B0502040504020204" pitchFamily="34"/>
      <p:regular r:id="rId61"/>
      <p:bold r:id="rId62"/>
      <p:italic r:id="rId63"/>
      <p:boldItalic r:id="rId64"/>
    </p:embeddedFont>
    <p:embeddedFont>
      <p:font typeface="빙그레 메로나체" panose="020B0503000000000000" pitchFamily="50" charset="-127"/>
      <p:regular r:id="rId65"/>
      <p:bold r:id="rId66"/>
    </p:embeddedFont>
    <p:embeddedFont>
      <p:font typeface="맑은 고딕" panose="020B0503020000020004" pitchFamily="50" charset="-127"/>
      <p:regular r:id="rId67"/>
      <p:bold r:id="rId6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7F7F7F"/>
    <a:srgbClr val="FFC000"/>
    <a:srgbClr val="D9D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8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0BFAEA-6C5F-4C4B-8380-5B30562855E3}" type="datetimeFigureOut">
              <a:rPr lang="ko-KR" altLang="en-US" smtClean="0"/>
              <a:t>20-12-10(Thu)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338845-62DA-4360-A795-6E186DF2F8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258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Web</a:t>
            </a:r>
            <a:r>
              <a:rPr lang="ko-KR" altLang="en-US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에 코드를 작성 </a:t>
            </a:r>
            <a:r>
              <a:rPr lang="en-US" altLang="ko-KR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실행 </a:t>
            </a:r>
            <a:r>
              <a:rPr lang="en-US" altLang="ko-KR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– </a:t>
            </a:r>
            <a:r>
              <a:rPr lang="ko-KR" altLang="en-US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결과 확인 </a:t>
            </a:r>
            <a:r>
              <a:rPr lang="en-US" altLang="ko-KR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코드 수정을 반복하면서 원하는 결과를 만들어 낼 수 있는 작업환경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38845-62DA-4360-A795-6E186DF2F89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067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SQL, Scala </a:t>
            </a:r>
            <a:r>
              <a:rPr lang="ko-KR" altLang="en-US" sz="12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등을 사용하여 데이터 중심의 대화 형 데이터 분석 및 협업 문서를 지원 하는 웹 기반 노트북</a:t>
            </a:r>
            <a:endParaRPr lang="ko-KR" altLang="en-US" sz="1200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38845-62DA-4360-A795-6E186DF2F89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413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Web</a:t>
            </a:r>
            <a:r>
              <a:rPr lang="ko-KR" altLang="en-US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에 코드를 작성 </a:t>
            </a:r>
            <a:r>
              <a:rPr lang="en-US" altLang="ko-KR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실행 </a:t>
            </a:r>
            <a:r>
              <a:rPr lang="en-US" altLang="ko-KR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– </a:t>
            </a:r>
            <a:r>
              <a:rPr lang="ko-KR" altLang="en-US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결과 확인 </a:t>
            </a:r>
            <a:r>
              <a:rPr lang="en-US" altLang="ko-KR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코드 수정을 반복하면서 원하는 결과를 만들어 낼 수 있는 작업환경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38845-62DA-4360-A795-6E186DF2F89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366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- </a:t>
            </a:r>
            <a:r>
              <a:rPr lang="ko-KR" altLang="en-US" sz="12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다양한 제품을 조합하여 데이터 분석을 하는 것이 일반적 </a:t>
            </a:r>
          </a:p>
          <a:p>
            <a:r>
              <a:rPr lang="en-US" altLang="ko-KR" sz="12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- </a:t>
            </a:r>
            <a:r>
              <a:rPr lang="ko-KR" altLang="en-US" sz="12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많은 엔지니어링이 필요</a:t>
            </a:r>
            <a:r>
              <a:rPr lang="en-US" altLang="ko-KR" sz="12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a</a:t>
            </a:r>
            <a:endParaRPr lang="ko-KR" altLang="en-US" sz="1200" dirty="0" smtClean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- </a:t>
            </a:r>
            <a:r>
              <a:rPr lang="ko-KR" altLang="en-US" sz="12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다방면에 경험 많은 분석가들 혹은 팀의 전유물 </a:t>
            </a:r>
          </a:p>
          <a:p>
            <a:r>
              <a:rPr lang="en-US" altLang="ko-KR" sz="12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- </a:t>
            </a:r>
            <a:r>
              <a:rPr lang="ko-KR" altLang="en-US" sz="12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파이프라인이 복잡하기에</a:t>
            </a:r>
            <a:r>
              <a:rPr lang="en-US" altLang="ko-KR" sz="12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고장이 쉽고 유지보수 어려움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38845-62DA-4360-A795-6E186DF2F89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976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- </a:t>
            </a:r>
            <a:r>
              <a:rPr lang="ko-KR" altLang="en-US" sz="12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데이터 정제</a:t>
            </a:r>
            <a:r>
              <a:rPr lang="en-US" altLang="ko-KR" sz="12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처리</a:t>
            </a:r>
            <a:r>
              <a:rPr lang="en-US" altLang="ko-KR" sz="12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요약 데이터 시각화</a:t>
            </a:r>
            <a:r>
              <a:rPr lang="en-US" altLang="ko-KR" sz="12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, </a:t>
            </a:r>
            <a:br>
              <a:rPr lang="en-US" altLang="ko-KR" sz="12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</a:br>
            <a:r>
              <a:rPr lang="en-US" altLang="ko-KR" sz="12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 </a:t>
            </a:r>
            <a:r>
              <a:rPr lang="ko-KR" altLang="en-US" sz="12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고급 분석까지 전부 </a:t>
            </a:r>
            <a:r>
              <a:rPr lang="en-US" altLang="ko-KR" sz="12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Spark</a:t>
            </a:r>
            <a:r>
              <a:rPr lang="ko-KR" altLang="en-US" sz="12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와 </a:t>
            </a:r>
            <a:r>
              <a:rPr lang="en-US" altLang="ko-KR" sz="12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Zeppelin</a:t>
            </a:r>
            <a:r>
              <a:rPr lang="ko-KR" altLang="en-US" sz="12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으로 해결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38845-62DA-4360-A795-6E186DF2F89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470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C4C8D-5E69-4E3B-9113-6CCCF865D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AD2A63-DB26-4E21-A28E-486496EF2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2516B-CACF-4B16-8DE0-EF4479896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A4A0C-8550-439D-9F7A-30D224882191}" type="datetime1">
              <a:rPr lang="ko-KR" altLang="en-US" smtClean="0"/>
              <a:t>20-12-10(Thu)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CF7289-8825-45AB-AB03-DEBE7783B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C13490-E9C5-46F1-9316-FD2D3E45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63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09A20-9934-42AD-BD8B-6C219EB4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AB2CD-1CBC-4B7B-835F-D7EC3D84C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50B5D7-B382-43E5-A750-46DFB0F1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3E264-647C-409F-882C-982C4B17F964}" type="datetime1">
              <a:rPr lang="ko-KR" altLang="en-US" smtClean="0"/>
              <a:t>20-12-10(Thu)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89757E-E44A-4C7F-BFDD-2925ECF9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34BC8C-2F2E-4F37-8E54-476B8622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74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A6C105-AB24-4FE2-ADBB-D3A0B5611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62700E-8EBB-4872-A2AF-2D460EBDD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DE8D5E-9F7C-417F-83E0-31F3EA88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93619-6DAB-4E36-A8C9-DAB2065A99DE}" type="datetime1">
              <a:rPr lang="ko-KR" altLang="en-US" smtClean="0"/>
              <a:t>20-12-10(Thu)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DB5587-AAC5-4CCF-8A7A-196E85B8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BDC317-A57D-4627-85A2-5D676C76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992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4478A-95A5-44C0-9065-4A455527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BCCCAB-EDCB-4DEB-8829-65D9D366F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11A8F7-361C-4141-9B2E-FC592F15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88CAB-A2E5-4335-A28B-43D4EA3BA841}" type="datetime1">
              <a:rPr lang="ko-KR" altLang="en-US" smtClean="0"/>
              <a:t>20-12-10(Thu)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46F61F-BADB-4AC2-8B69-437A3B17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0BD9C5-B34E-4AAB-8377-AF8DFB11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86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0DAF6-D7E6-4D33-B850-54F99D20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A4B3E0-73A4-4A72-BA7A-63DEFF29A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59446C-9096-480E-AB5F-B96C77FF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7AB6F-DCBA-4421-AA0B-D7A024CB97C1}" type="datetime1">
              <a:rPr lang="ko-KR" altLang="en-US" smtClean="0"/>
              <a:t>20-12-10(Thu)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623449-00CF-4EFE-8DCE-37CA27A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C9618E-8D1C-42CF-A630-00AF7699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991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7B99E-884D-475E-B612-E0506AE1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A59753-2F58-4F95-964D-797A92380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57A64-1427-4BFC-BFB0-C15D5F690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F5A9D4-9FB9-4B13-A7E9-CF947D24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9AF4B-82F4-4512-952F-22BA6DCFB0D0}" type="datetime1">
              <a:rPr lang="ko-KR" altLang="en-US" smtClean="0"/>
              <a:t>20-12-10(Thu)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248376-A751-44FC-9DF4-10710443B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F4295E-4655-4EA8-8395-FEB42761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3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39BF5-FDEA-4F3B-BD8D-3ACD536B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68631A-0721-4C53-8306-6649F794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94FC7E-4BF1-4157-933A-AC7864790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851BD7-8624-4B07-A746-164951CCB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C870E3-4F26-4A86-93E5-B0B53A8B6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6A0566-382B-4256-8073-BA71C306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5E1A-1C6F-4A0C-BA80-F90DCB23B669}" type="datetime1">
              <a:rPr lang="ko-KR" altLang="en-US" smtClean="0"/>
              <a:t>20-12-10(Thu)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A8F21B-DAF2-4455-B077-061F299C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D1B069-427B-4549-8046-6E907EA0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2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824B5-BF38-49E7-B4FF-F614759E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2D06F4-ED54-4D62-A213-DC7BE2D6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A7044-EB90-418C-97CF-0A99401FA78B}" type="datetime1">
              <a:rPr lang="ko-KR" altLang="en-US" smtClean="0"/>
              <a:t>20-12-10(Thu)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A152F9-C161-47C4-B2C6-F45666EB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32A262-DB12-4D55-9651-26E005657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09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220AA4-0515-47B5-8077-040C9C13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5EDE2-6141-4994-8C9F-F0C1EDF6FE7C}" type="datetime1">
              <a:rPr lang="ko-KR" altLang="en-US" smtClean="0"/>
              <a:t>20-12-10(Thu)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AC7298-5E99-4554-A889-022EB51E7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14EAB-A7BC-42C0-9739-D44863A5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3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45DA9-2CB4-496A-9C7C-E08DCF8B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30DB97-54C0-468E-805F-B4AB2C1FB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48D323-88DB-4800-9486-11F228661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96FF92-27E8-46E9-9DC2-23FD53E5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1A165-8D79-48B6-8BB9-DC3C3E36906F}" type="datetime1">
              <a:rPr lang="ko-KR" altLang="en-US" smtClean="0"/>
              <a:t>20-12-10(Thu)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28E2E8-C57B-4E85-A7D5-653B9119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53D3EA-58F0-4E84-AFFA-F3D993BF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23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7B7DD-1A64-41A8-9025-8BC029D6B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54B8945-21AB-4BE7-BBAE-66923121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17F580-B158-47C1-992D-3DF0D009F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E3F2C-31F0-46B5-A453-0A5D9857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41A4A-C982-4F83-A30D-4CE58B84800A}" type="datetime1">
              <a:rPr lang="ko-KR" altLang="en-US" smtClean="0"/>
              <a:t>20-12-10(Thu)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0FF5DD-34B8-44CD-88BD-FE01351A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EC2BD0-03BB-4721-988B-B156B755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31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796DA4-1717-4E96-9362-C688A577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6BE35E-AF86-4E40-9259-E56A78E0E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99C7FE-85A4-4306-9DA9-E77512674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9FD7A-A253-4C1C-87E6-77D7163F2BF0}" type="datetime1">
              <a:rPr lang="ko-KR" altLang="en-US" smtClean="0"/>
              <a:t>20-12-10(Thu)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1C45BA-E608-4D32-9D6B-72C445ECF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1BE4C1-E047-4523-A66F-F5BB51073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2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3947105-6879-445D-B76B-D5EFC8256F29}"/>
              </a:ext>
            </a:extLst>
          </p:cNvPr>
          <p:cNvSpPr txBox="1"/>
          <p:nvPr/>
        </p:nvSpPr>
        <p:spPr>
          <a:xfrm>
            <a:off x="4098191" y="2233183"/>
            <a:ext cx="3952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Seminar</a:t>
            </a:r>
            <a:endParaRPr lang="ko-KR" altLang="en-US" sz="3000" dirty="0">
              <a:ln>
                <a:solidFill>
                  <a:schemeClr val="tx1">
                    <a:alpha val="30000"/>
                  </a:schemeClr>
                </a:solidFill>
              </a:ln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E316FB-EDEF-4544-BEAA-916AA4BA21A0}"/>
              </a:ext>
            </a:extLst>
          </p:cNvPr>
          <p:cNvSpPr txBox="1"/>
          <p:nvPr/>
        </p:nvSpPr>
        <p:spPr>
          <a:xfrm>
            <a:off x="4871190" y="5525075"/>
            <a:ext cx="240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이제성</a:t>
            </a:r>
            <a:endParaRPr lang="en-US" altLang="ko-KR" sz="12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Qualcomm Institute 8.5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9521EC-3235-494C-93F6-585BC9C3B43E}"/>
              </a:ext>
            </a:extLst>
          </p:cNvPr>
          <p:cNvSpPr txBox="1"/>
          <p:nvPr/>
        </p:nvSpPr>
        <p:spPr>
          <a:xfrm>
            <a:off x="4976095" y="1547931"/>
            <a:ext cx="3272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2020 12-03 Qualcomm Institute </a:t>
            </a:r>
            <a:endParaRPr lang="en-US" altLang="ko-KR" sz="1050" dirty="0">
              <a:ln>
                <a:solidFill>
                  <a:schemeClr val="tx1">
                    <a:alpha val="10000"/>
                  </a:schemeClr>
                </a:solidFill>
              </a:ln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D2D99A6-C3A5-455C-8184-43DACE6D4904}"/>
              </a:ext>
            </a:extLst>
          </p:cNvPr>
          <p:cNvGrpSpPr/>
          <p:nvPr/>
        </p:nvGrpSpPr>
        <p:grpSpPr>
          <a:xfrm>
            <a:off x="4337108" y="1769323"/>
            <a:ext cx="3275272" cy="88579"/>
            <a:chOff x="4337108" y="1769323"/>
            <a:chExt cx="3275272" cy="88579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3920279-48F9-42E9-8322-AE444CC499BF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4FF5575-BD81-49D6-BF4F-81749C4C22BA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빙그레 메로나체" panose="020B0503000000000000" pitchFamily="50" charset="-127"/>
                <a:ea typeface="빙그레 메로나체" panose="020B0503000000000000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36B305E-0F6B-4B99-882A-37313EC9E4AE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빙그레 메로나체" panose="020B0503000000000000" pitchFamily="50" charset="-127"/>
                <a:ea typeface="빙그레 메로나체" panose="020B0503000000000000" pitchFamily="50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789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88870" y="422305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제플린이란</a:t>
            </a:r>
            <a:r>
              <a:rPr lang="en-US" altLang="ko-KR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?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164828" y="3071080"/>
            <a:ext cx="791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  </a:t>
            </a:r>
            <a:r>
              <a:rPr lang="en-US" altLang="ko-KR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'"</a:t>
            </a:r>
            <a:endParaRPr lang="ko-KR" altLang="en-US" sz="20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207430" y="406916"/>
            <a:ext cx="1758530" cy="4001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Zeppelin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693536" y="1628882"/>
            <a:ext cx="2445590" cy="518877"/>
          </a:xfrm>
          <a:prstGeom prst="rect">
            <a:avLst/>
          </a:prstGeom>
          <a:solidFill>
            <a:srgbClr val="F2F2F2"/>
          </a:solidFill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웹 기반 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notebook</a:t>
            </a:r>
            <a:endParaRPr lang="ko-KR" altLang="en-US" sz="2000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2011680" y="2873299"/>
            <a:ext cx="7970520" cy="2986171"/>
          </a:xfrm>
          <a:prstGeom prst="round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5231876" y="2463137"/>
            <a:ext cx="1395167" cy="942680"/>
          </a:xfrm>
          <a:prstGeom prst="ellipse">
            <a:avLst/>
          </a:prstGeom>
          <a:solidFill>
            <a:srgbClr val="F2F2F2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WEB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77212" y="4135552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작성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330503" y="4135552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실행</a:t>
            </a:r>
            <a:endParaRPr lang="ko-KR" altLang="en-US" sz="24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83794" y="4135552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결과 확인</a:t>
            </a:r>
            <a:endParaRPr lang="ko-KR" altLang="en-US" sz="24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126002" y="4135552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코드 수정</a:t>
            </a:r>
            <a:endParaRPr lang="ko-KR" altLang="en-US" sz="24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3638746" y="4252103"/>
            <a:ext cx="405353" cy="235671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5294148" y="4252103"/>
            <a:ext cx="405353" cy="235671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7552092" y="4252103"/>
            <a:ext cx="405353" cy="235671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U자형 화살표 27"/>
          <p:cNvSpPr/>
          <p:nvPr/>
        </p:nvSpPr>
        <p:spPr>
          <a:xfrm flipH="1" flipV="1">
            <a:off x="4543719" y="4570305"/>
            <a:ext cx="4355182" cy="603315"/>
          </a:xfrm>
          <a:prstGeom prst="uturnArrow">
            <a:avLst>
              <a:gd name="adj1" fmla="val 20312"/>
              <a:gd name="adj2" fmla="val 25000"/>
              <a:gd name="adj3" fmla="val 29687"/>
              <a:gd name="adj4" fmla="val 35937"/>
              <a:gd name="adj5" fmla="val 9843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70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88870" y="422305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제플린이란</a:t>
            </a:r>
            <a:r>
              <a:rPr lang="en-US" altLang="ko-KR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?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164828" y="3071080"/>
            <a:ext cx="791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  </a:t>
            </a:r>
            <a:r>
              <a:rPr lang="en-US" altLang="ko-KR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'"</a:t>
            </a:r>
            <a:endParaRPr lang="ko-KR" altLang="en-US" sz="20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207430" y="406916"/>
            <a:ext cx="1758530" cy="4001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Zeppelin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45280" y="2042160"/>
            <a:ext cx="6715760" cy="2057840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- note</a:t>
            </a:r>
            <a:r>
              <a:rPr lang="ko-KR" altLang="en-US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paragraph</a:t>
            </a:r>
            <a:r>
              <a:rPr lang="ko-KR" altLang="en-US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로 </a:t>
            </a:r>
            <a:r>
              <a:rPr lang="ko-KR" altLang="en-US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구성</a:t>
            </a:r>
            <a:endParaRPr lang="en-US" altLang="ko-KR" dirty="0" smtClean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r>
              <a:rPr lang="en-US" altLang="ko-KR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- note</a:t>
            </a:r>
            <a:r>
              <a:rPr lang="ko-KR" altLang="en-US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는 </a:t>
            </a:r>
            <a:r>
              <a:rPr lang="ko-KR" altLang="en-US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하나의 프로젝트를 의미</a:t>
            </a:r>
            <a:endParaRPr lang="en-US" altLang="ko-KR" dirty="0" smtClean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r>
              <a:rPr lang="en-US" altLang="ko-KR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- paragraph</a:t>
            </a:r>
            <a:r>
              <a:rPr lang="ko-KR" altLang="en-US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는 하나의 코드를 </a:t>
            </a:r>
            <a:r>
              <a:rPr lang="ko-KR" altLang="en-US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의미</a:t>
            </a:r>
            <a:endParaRPr lang="en-US" altLang="ko-KR" dirty="0" smtClean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r>
              <a:rPr lang="en-US" altLang="ko-KR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하나의 </a:t>
            </a:r>
            <a:r>
              <a:rPr lang="en-US" altLang="ko-KR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note</a:t>
            </a:r>
            <a:r>
              <a:rPr lang="ko-KR" altLang="en-US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에 여러 </a:t>
            </a:r>
            <a:r>
              <a:rPr lang="en-US" altLang="ko-KR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paragraph</a:t>
            </a:r>
            <a:r>
              <a:rPr lang="ko-KR" altLang="en-US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가 존재</a:t>
            </a:r>
            <a:endParaRPr lang="en-US" altLang="ko-KR" dirty="0" smtClean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r>
              <a:rPr lang="en-US" altLang="ko-KR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같은 </a:t>
            </a:r>
            <a:r>
              <a:rPr lang="en-US" altLang="ko-KR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interpreter</a:t>
            </a:r>
            <a:r>
              <a:rPr lang="ko-KR" altLang="en-US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를 쓰는 </a:t>
            </a:r>
            <a:r>
              <a:rPr lang="en-US" altLang="ko-KR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paragraph</a:t>
            </a:r>
            <a:r>
              <a:rPr lang="ko-KR" altLang="en-US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는 </a:t>
            </a:r>
            <a:r>
              <a:rPr lang="en-US" altLang="ko-KR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Context </a:t>
            </a:r>
            <a:r>
              <a:rPr lang="ko-KR" altLang="en-US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공유가 가능</a:t>
            </a:r>
            <a:endParaRPr lang="ko-KR" altLang="en-US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112609" y="1590410"/>
            <a:ext cx="2410282" cy="536452"/>
          </a:xfrm>
          <a:prstGeom prst="rect">
            <a:avLst/>
          </a:prstGeom>
          <a:solidFill>
            <a:srgbClr val="F2F2F2"/>
          </a:solidFill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notebook</a:t>
            </a:r>
            <a:endParaRPr lang="ko-KR" altLang="en-US" sz="2000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08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4289837"/>
              </p:ext>
            </p:extLst>
          </p:nvPr>
        </p:nvGraphicFramePr>
        <p:xfrm>
          <a:off x="1875429" y="2016237"/>
          <a:ext cx="8357724" cy="4147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3" name="Image" r:id="rId4" imgW="6577560" imgH="3263400" progId="Photoshop.Image.13">
                  <p:embed/>
                </p:oleObj>
              </mc:Choice>
              <mc:Fallback>
                <p:oleObj name="Image" r:id="rId4" imgW="6577560" imgH="32634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75429" y="2016237"/>
                        <a:ext cx="8357724" cy="41475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88870" y="422305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제플린이란</a:t>
            </a:r>
            <a:r>
              <a:rPr lang="en-US" altLang="ko-KR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?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164828" y="3071080"/>
            <a:ext cx="791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  </a:t>
            </a:r>
            <a:r>
              <a:rPr lang="en-US" altLang="ko-KR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'"</a:t>
            </a:r>
            <a:endParaRPr lang="ko-KR" altLang="en-US" sz="20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207430" y="406916"/>
            <a:ext cx="1758530" cy="4001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Zeppelin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67141" y="3098216"/>
            <a:ext cx="5263638" cy="2057840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4849150" y="1719613"/>
            <a:ext cx="2410282" cy="593249"/>
          </a:xfrm>
          <a:prstGeom prst="rect">
            <a:avLst/>
          </a:prstGeom>
          <a:solidFill>
            <a:srgbClr val="F2F2F2"/>
          </a:solidFill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기존의 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Workflow </a:t>
            </a:r>
            <a:endParaRPr lang="ko-KR" altLang="en-US" sz="2000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58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7126"/>
              </p:ext>
            </p:extLst>
          </p:nvPr>
        </p:nvGraphicFramePr>
        <p:xfrm>
          <a:off x="3544314" y="2615836"/>
          <a:ext cx="5319713" cy="302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6" name="Image" r:id="rId4" imgW="5320440" imgH="3022200" progId="Photoshop.Image.13">
                  <p:embed/>
                </p:oleObj>
              </mc:Choice>
              <mc:Fallback>
                <p:oleObj name="Image" r:id="rId4" imgW="5320440" imgH="30222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44314" y="2615836"/>
                        <a:ext cx="5319713" cy="302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88870" y="422305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제플린이란</a:t>
            </a:r>
            <a:r>
              <a:rPr lang="en-US" altLang="ko-KR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?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164828" y="3071080"/>
            <a:ext cx="791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  </a:t>
            </a:r>
            <a:r>
              <a:rPr lang="en-US" altLang="ko-KR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'"</a:t>
            </a:r>
            <a:endParaRPr lang="ko-KR" altLang="en-US" sz="20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207430" y="406916"/>
            <a:ext cx="1758530" cy="4001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Zeppelin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84775" y="3098216"/>
            <a:ext cx="5263638" cy="2057840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4999030" y="1992991"/>
            <a:ext cx="2410282" cy="485364"/>
          </a:xfrm>
          <a:prstGeom prst="rect">
            <a:avLst/>
          </a:prstGeom>
          <a:solidFill>
            <a:srgbClr val="F2F2F2"/>
          </a:solidFill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새로운 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Workflow </a:t>
            </a:r>
            <a:endParaRPr lang="ko-KR" altLang="en-US" sz="2000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97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88870" y="422305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제플린</a:t>
            </a:r>
            <a:r>
              <a:rPr lang="en-US" altLang="ko-KR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시작하기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164828" y="3071080"/>
            <a:ext cx="791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  </a:t>
            </a:r>
            <a:r>
              <a:rPr lang="en-US" altLang="ko-KR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'"</a:t>
            </a:r>
            <a:endParaRPr lang="ko-KR" altLang="en-US" sz="20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207430" y="406916"/>
            <a:ext cx="1758530" cy="4001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Zeppelin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297303" y="2336800"/>
            <a:ext cx="5574323" cy="2604106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제플린</a:t>
            </a:r>
            <a:r>
              <a:rPr lang="ko-KR" altLang="en-US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홈페이지</a:t>
            </a:r>
            <a:r>
              <a:rPr lang="en-US" altLang="ko-KR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: </a:t>
            </a:r>
            <a:r>
              <a:rPr lang="en-US" altLang="ko-KR" sz="2000" dirty="0" err="1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zeppelin.apache.org</a:t>
            </a:r>
            <a:endParaRPr lang="en-US" altLang="ko-KR" sz="2000" dirty="0" smtClean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/>
            </a:r>
            <a:b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--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진행 환경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--</a:t>
            </a:r>
          </a:p>
          <a:p>
            <a:pPr algn="ctr"/>
            <a:r>
              <a:rPr lang="en-US" altLang="ko-KR" sz="2000" dirty="0" err="1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JDK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1.8 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버전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Python 3.7.9 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버전</a:t>
            </a:r>
          </a:p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Spark</a:t>
            </a:r>
            <a:r>
              <a:rPr lang="ko-KR" altLang="en-US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3.0.1 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버전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Hadoop 3.2.1 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버전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Scala 2.11.12 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버전</a:t>
            </a:r>
          </a:p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OS</a:t>
            </a:r>
            <a:r>
              <a:rPr lang="ko-KR" altLang="en-US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Windows 10, WSL(Ubuntu 18.04)</a:t>
            </a:r>
            <a:endParaRPr lang="ko-KR" altLang="en-US" sz="2000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75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88870" y="422305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제플린</a:t>
            </a:r>
            <a:r>
              <a:rPr lang="en-US" altLang="ko-KR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시작하기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164828" y="3071080"/>
            <a:ext cx="791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  </a:t>
            </a:r>
            <a:r>
              <a:rPr lang="en-US" altLang="ko-KR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'"</a:t>
            </a:r>
            <a:endParaRPr lang="ko-KR" altLang="en-US" sz="20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207430" y="406916"/>
            <a:ext cx="1758530" cy="4001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Zeppelin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920240" y="5630333"/>
            <a:ext cx="7589520" cy="1075424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Zeppelin start [ OK ]</a:t>
            </a:r>
            <a:r>
              <a:rPr lang="ko-KR" altLang="en-US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가 된 상태에서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</a:br>
            <a:r>
              <a:rPr lang="en-US" altLang="ko-KR" sz="2000" dirty="0" err="1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localhost:8080</a:t>
            </a:r>
            <a:r>
              <a:rPr lang="en-US" altLang="ko-KR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을 </a:t>
            </a:r>
            <a:r>
              <a:rPr lang="ko-KR" altLang="en-US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접속</a:t>
            </a:r>
            <a:r>
              <a:rPr lang="en-US" altLang="ko-KR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(8080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포트는 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default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값</a:t>
            </a:r>
            <a:r>
              <a:rPr lang="en-US" altLang="ko-KR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)</a:t>
            </a:r>
            <a:br>
              <a:rPr lang="en-US" altLang="ko-KR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</a:br>
            <a:r>
              <a:rPr lang="ko-KR" altLang="en-US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오른쪽 상단에 녹색 동그라미가 되어있으면 성공적으로 진행된 것</a:t>
            </a:r>
            <a:endParaRPr lang="ko-KR" altLang="en-US" sz="2000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652" y="1299643"/>
            <a:ext cx="9535134" cy="4241148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05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88870" y="422305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제플린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UI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164828" y="3071080"/>
            <a:ext cx="791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  </a:t>
            </a:r>
            <a:r>
              <a:rPr lang="en-US" altLang="ko-KR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'"</a:t>
            </a:r>
            <a:endParaRPr lang="ko-KR" altLang="en-US" sz="20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207430" y="406916"/>
            <a:ext cx="1758530" cy="4001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Zeppelin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815492" y="4000579"/>
            <a:ext cx="10083147" cy="2506359"/>
          </a:xfrm>
          <a:prstGeom prst="roundRect">
            <a:avLst>
              <a:gd name="adj" fmla="val 0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단락은 위와 아래로 나누어지며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,</a:t>
            </a:r>
          </a:p>
          <a:p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위는 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code section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으로 소스 코드를 입력하는 </a:t>
            </a:r>
            <a:r>
              <a:rPr lang="ko-KR" altLang="en-US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곳</a:t>
            </a:r>
            <a:r>
              <a:rPr lang="en-US" altLang="ko-KR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</a:br>
            <a:r>
              <a:rPr lang="ko-KR" altLang="en-US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아래는 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result section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으로 코드 실행 결과를 </a:t>
            </a:r>
            <a:r>
              <a:rPr lang="ko-KR" altLang="en-US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확인</a:t>
            </a:r>
            <a:r>
              <a:rPr lang="en-US" altLang="ko-KR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가능</a:t>
            </a:r>
            <a:endParaRPr lang="en-US" altLang="ko-KR" sz="2000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pic>
        <p:nvPicPr>
          <p:cNvPr id="39938" name="Picture 2" descr="https://blog.kakaocdn.net/dn/qkKIm/btqJpgSWReM/LQ81994Vnit4vns6oMqR90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76" y="1654919"/>
            <a:ext cx="11434104" cy="219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07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88870" y="422305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제플린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UI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164828" y="3071080"/>
            <a:ext cx="791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  </a:t>
            </a:r>
            <a:r>
              <a:rPr lang="en-US" altLang="ko-KR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'"</a:t>
            </a:r>
            <a:endParaRPr lang="ko-KR" altLang="en-US" sz="20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207430" y="406916"/>
            <a:ext cx="1758530" cy="4001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Zeppelin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87400" y="3978910"/>
            <a:ext cx="4927600" cy="2499227"/>
          </a:xfrm>
          <a:prstGeom prst="roundRect">
            <a:avLst>
              <a:gd name="adj" fmla="val 0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모든 단락을 표시 순서 대로 순차적으로 실행</a:t>
            </a:r>
          </a:p>
          <a:p>
            <a:r>
              <a:rPr lang="ko-KR" altLang="en-US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모든 </a:t>
            </a:r>
            <a:r>
              <a:rPr lang="en-US" altLang="ko-KR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code section </a:t>
            </a:r>
            <a:r>
              <a:rPr lang="ko-KR" altLang="en-US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보이기</a:t>
            </a:r>
            <a:r>
              <a:rPr lang="en-US" altLang="ko-KR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숨기기</a:t>
            </a:r>
          </a:p>
          <a:p>
            <a:r>
              <a:rPr lang="ko-KR" altLang="en-US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모든 </a:t>
            </a:r>
            <a:r>
              <a:rPr lang="en-US" altLang="ko-KR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result section </a:t>
            </a:r>
            <a:r>
              <a:rPr lang="ko-KR" altLang="en-US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보이기</a:t>
            </a:r>
            <a:r>
              <a:rPr lang="en-US" altLang="ko-KR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숨기기</a:t>
            </a:r>
          </a:p>
          <a:p>
            <a:r>
              <a:rPr lang="ko-KR" altLang="en-US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모든 </a:t>
            </a:r>
            <a:r>
              <a:rPr lang="en-US" altLang="ko-KR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result section </a:t>
            </a:r>
            <a:r>
              <a:rPr lang="ko-KR" altLang="en-US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지우기</a:t>
            </a:r>
          </a:p>
          <a:p>
            <a:r>
              <a:rPr lang="ko-KR" altLang="en-US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현재 노트 복제</a:t>
            </a:r>
          </a:p>
          <a:p>
            <a:r>
              <a:rPr lang="ko-KR" altLang="en-US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현재 노트를 </a:t>
            </a:r>
            <a:r>
              <a:rPr lang="en-US" altLang="ko-KR" dirty="0" err="1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json</a:t>
            </a:r>
            <a:r>
              <a:rPr lang="ko-KR" altLang="en-US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형태로 내보내기</a:t>
            </a:r>
          </a:p>
          <a:p>
            <a:r>
              <a:rPr lang="en-US" altLang="ko-KR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personal mode/collaboration </a:t>
            </a:r>
            <a:r>
              <a:rPr lang="en-US" altLang="ko-KR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mode</a:t>
            </a:r>
            <a:endParaRPr lang="en-US" altLang="ko-KR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pic>
        <p:nvPicPr>
          <p:cNvPr id="41986" name="Picture 2" descr="https://blog.kakaocdn.net/dn/uTIUf/btqJrwutla5/whr8IfOFbWMFedsUQSwaaK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55" y="1626235"/>
            <a:ext cx="9763125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068320" y="2201929"/>
            <a:ext cx="6624320" cy="111760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605145" y="3978910"/>
            <a:ext cx="2907030" cy="2499227"/>
          </a:xfrm>
          <a:prstGeom prst="roundRect">
            <a:avLst>
              <a:gd name="adj" fmla="val 0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현재 노트를 내용을 </a:t>
            </a:r>
            <a:r>
              <a:rPr lang="ko-KR" altLang="en-US" dirty="0" err="1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커밋</a:t>
            </a:r>
            <a:endParaRPr lang="ko-KR" altLang="en-US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버전 관련 </a:t>
            </a:r>
            <a:r>
              <a:rPr lang="ko-KR" altLang="en-US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명령</a:t>
            </a:r>
            <a:endParaRPr lang="ko-KR" altLang="en-US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512175" y="3978910"/>
            <a:ext cx="2907030" cy="2499227"/>
          </a:xfrm>
          <a:prstGeom prst="roundRect">
            <a:avLst>
              <a:gd name="adj" fmla="val 0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코드 </a:t>
            </a:r>
            <a:r>
              <a:rPr lang="ko-KR" altLang="en-US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찾기</a:t>
            </a:r>
          </a:p>
          <a:p>
            <a:r>
              <a:rPr lang="en-US" altLang="ko-KR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note</a:t>
            </a:r>
            <a:r>
              <a:rPr lang="ko-KR" altLang="en-US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삭제</a:t>
            </a:r>
            <a:endParaRPr lang="en-US" altLang="ko-KR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2926080" y="2802572"/>
            <a:ext cx="1385253" cy="14341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>
            <a:off x="6824345" y="2915920"/>
            <a:ext cx="23495" cy="18975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8666480" y="2915920"/>
            <a:ext cx="352425" cy="19459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234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88870" y="422305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제플린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UI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164828" y="3071080"/>
            <a:ext cx="791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  </a:t>
            </a:r>
            <a:r>
              <a:rPr lang="en-US" altLang="ko-KR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'"</a:t>
            </a:r>
            <a:endParaRPr lang="ko-KR" altLang="en-US" sz="20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207430" y="406916"/>
            <a:ext cx="1758530" cy="4001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Zeppelin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487920" y="1340351"/>
            <a:ext cx="3338079" cy="3424690"/>
          </a:xfrm>
          <a:prstGeom prst="roundRect">
            <a:avLst>
              <a:gd name="adj" fmla="val 0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오른쪽 상단에 </a:t>
            </a:r>
            <a:r>
              <a:rPr lang="en-US" altLang="ko-KR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text</a:t>
            </a:r>
            <a:r>
              <a:rPr lang="ko-KR" altLang="en-US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와 버튼</a:t>
            </a:r>
            <a:r>
              <a:rPr lang="en-US" altLang="ko-KR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</a:br>
            <a:endParaRPr lang="en-US" altLang="ko-KR" sz="2000" dirty="0" smtClean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왼쪽부터 차례대로</a:t>
            </a:r>
            <a:endParaRPr lang="en-US" altLang="ko-KR" sz="2000" dirty="0" smtClean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endParaRPr lang="en-US" altLang="ko-KR" sz="2000" dirty="0" smtClean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단락 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상태</a:t>
            </a:r>
          </a:p>
          <a:p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코드 실행</a:t>
            </a:r>
          </a:p>
          <a:p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코드 숨기기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/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보이기</a:t>
            </a:r>
          </a:p>
          <a:p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결과 숨기기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/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보이기</a:t>
            </a:r>
          </a:p>
          <a:p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단락 구성 설정</a:t>
            </a:r>
            <a:endParaRPr lang="en-US" altLang="ko-KR" sz="2000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88" y="1904109"/>
            <a:ext cx="6256272" cy="240176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145280" y="1747520"/>
            <a:ext cx="2997200" cy="111760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953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88870" y="422305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제플린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UI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164828" y="3071080"/>
            <a:ext cx="791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  </a:t>
            </a:r>
            <a:r>
              <a:rPr lang="en-US" altLang="ko-KR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'"</a:t>
            </a:r>
            <a:endParaRPr lang="ko-KR" altLang="en-US" sz="20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207430" y="406916"/>
            <a:ext cx="1758530" cy="4001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Zeppelin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334000" y="1037107"/>
            <a:ext cx="6629400" cy="5636458"/>
          </a:xfrm>
          <a:prstGeom prst="roundRect">
            <a:avLst>
              <a:gd name="adj" fmla="val 0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단락 구성 설정을 누르면 다음과 같습니다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.</a:t>
            </a:r>
          </a:p>
          <a:p>
            <a:endParaRPr lang="en-US" altLang="ko-KR" sz="2000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r>
              <a:rPr lang="en-US" altLang="ko-KR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- </a:t>
            </a:r>
            <a:r>
              <a:rPr lang="ko-KR" altLang="en-US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단락 </a:t>
            </a:r>
            <a:r>
              <a:rPr lang="en-US" altLang="ko-KR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id</a:t>
            </a:r>
            <a:endParaRPr lang="en-US" altLang="ko-KR" sz="2000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r>
              <a:rPr lang="en-US" altLang="ko-KR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- </a:t>
            </a:r>
            <a:r>
              <a:rPr lang="ko-KR" altLang="en-US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단락 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좌우 길이 설정</a:t>
            </a:r>
          </a:p>
          <a:p>
            <a:r>
              <a:rPr lang="en-US" altLang="ko-KR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- </a:t>
            </a:r>
            <a:r>
              <a:rPr lang="ko-KR" altLang="en-US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글자 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크기</a:t>
            </a:r>
          </a:p>
          <a:p>
            <a:r>
              <a:rPr lang="en-US" altLang="ko-KR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- </a:t>
            </a:r>
            <a:r>
              <a:rPr lang="ko-KR" altLang="en-US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단락 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1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수준 위로 이동</a:t>
            </a:r>
          </a:p>
          <a:p>
            <a:r>
              <a:rPr lang="en-US" altLang="ko-KR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- </a:t>
            </a:r>
            <a:r>
              <a:rPr lang="ko-KR" altLang="en-US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단락 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1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수준 아래로 이동</a:t>
            </a:r>
          </a:p>
          <a:p>
            <a:r>
              <a:rPr lang="en-US" altLang="ko-KR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- </a:t>
            </a:r>
            <a:r>
              <a:rPr lang="ko-KR" altLang="en-US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새 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단락 생성</a:t>
            </a:r>
          </a:p>
          <a:p>
            <a:r>
              <a:rPr lang="en-US" altLang="ko-KR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- </a:t>
            </a:r>
            <a:r>
              <a:rPr lang="ko-KR" altLang="en-US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위에 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있는 단락들 모두 실행 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현재 단락 포함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)</a:t>
            </a:r>
          </a:p>
          <a:p>
            <a:r>
              <a:rPr lang="en-US" altLang="ko-KR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- </a:t>
            </a:r>
            <a:r>
              <a:rPr lang="ko-KR" altLang="en-US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아래에 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있는 단락들 모두 실행 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현재 단락 포함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)</a:t>
            </a:r>
          </a:p>
          <a:p>
            <a:r>
              <a:rPr lang="en-US" altLang="ko-KR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- </a:t>
            </a:r>
            <a:r>
              <a:rPr lang="ko-KR" altLang="en-US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단락 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복제</a:t>
            </a:r>
          </a:p>
          <a:p>
            <a:r>
              <a:rPr lang="en-US" altLang="ko-KR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- </a:t>
            </a:r>
            <a:r>
              <a:rPr lang="ko-KR" altLang="en-US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타이틀 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보이기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/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숨기기</a:t>
            </a:r>
          </a:p>
          <a:p>
            <a:r>
              <a:rPr lang="en-US" altLang="ko-KR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- </a:t>
            </a:r>
            <a:r>
              <a:rPr lang="ko-KR" altLang="en-US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라인 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넘버 보이기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/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숨기기</a:t>
            </a:r>
          </a:p>
          <a:p>
            <a:r>
              <a:rPr lang="en-US" altLang="ko-KR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- </a:t>
            </a:r>
            <a:r>
              <a:rPr lang="ko-KR" altLang="en-US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동작 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상태 설정</a:t>
            </a:r>
          </a:p>
          <a:p>
            <a:r>
              <a:rPr lang="en-US" altLang="ko-KR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- </a:t>
            </a:r>
            <a:r>
              <a:rPr lang="ko-KR" altLang="en-US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현재 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단락을 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iframe 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으로 내보내고 새 창에서 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iframe 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열기</a:t>
            </a:r>
          </a:p>
          <a:p>
            <a:r>
              <a:rPr lang="en-US" altLang="ko-KR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- result 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section 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결과 삭제</a:t>
            </a:r>
          </a:p>
          <a:p>
            <a:r>
              <a:rPr lang="en-US" altLang="ko-KR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- </a:t>
            </a:r>
            <a:r>
              <a:rPr lang="ko-KR" altLang="en-US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단락 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삭제</a:t>
            </a:r>
            <a:endParaRPr lang="en-US" altLang="ko-KR" sz="2000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pic>
        <p:nvPicPr>
          <p:cNvPr id="40962" name="Picture 2" descr="https://blog.kakaocdn.net/dn/NopMI/btqJluRYFTQ/nogdTgopvSwKLceafzgG9k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62" y="1261143"/>
            <a:ext cx="3852324" cy="546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760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70703"/>
              <a:ext cx="1576513" cy="3586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빙그레 메로나체" panose="020B0503000000000000" pitchFamily="50" charset="-127"/>
                  <a:ea typeface="빙그레 메로나체" panose="020B0503000000000000" pitchFamily="50" charset="-127"/>
                </a:rPr>
                <a:t>Python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빙그레 메로나체" panose="020B0503000000000000" pitchFamily="50" charset="-127"/>
                <a:ea typeface="빙그레 메로나체" panose="020B0503000000000000" pitchFamily="50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88870" y="422305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학습 내용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540995" y="2185821"/>
            <a:ext cx="1870178" cy="849501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기본 문법</a:t>
            </a:r>
            <a:endParaRPr lang="ko-KR" altLang="en-US" b="1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929157" y="2185821"/>
            <a:ext cx="1870178" cy="849501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주요 함수</a:t>
            </a:r>
            <a:endParaRPr lang="ko-KR" altLang="en-US" b="1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540995" y="3415993"/>
            <a:ext cx="1870178" cy="849501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조건문</a:t>
            </a:r>
            <a:endParaRPr lang="ko-KR" altLang="en-US" b="1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929157" y="3415993"/>
            <a:ext cx="1870178" cy="849501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함수</a:t>
            </a:r>
            <a:endParaRPr lang="ko-KR" altLang="en-US" b="1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540995" y="4646165"/>
            <a:ext cx="1870178" cy="849501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클래스</a:t>
            </a:r>
            <a:endParaRPr lang="ko-KR" altLang="en-US" b="1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929157" y="4646165"/>
            <a:ext cx="1870178" cy="849501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예외 처리</a:t>
            </a:r>
            <a:r>
              <a:rPr lang="en-US" altLang="ko-KR" b="1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	</a:t>
            </a:r>
            <a:endParaRPr lang="ko-KR" altLang="en-US" b="1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7317320" y="2156344"/>
            <a:ext cx="1870178" cy="849501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자료구조</a:t>
            </a:r>
            <a:endParaRPr lang="ko-KR" altLang="en-US" b="1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7317320" y="3386516"/>
            <a:ext cx="1870178" cy="849501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파일 입출력</a:t>
            </a:r>
            <a:endParaRPr lang="ko-KR" altLang="en-US" b="1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317320" y="4616688"/>
            <a:ext cx="1870178" cy="849501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모듈</a:t>
            </a:r>
            <a:r>
              <a:rPr lang="en-US" altLang="ko-KR" b="1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패키지</a:t>
            </a:r>
            <a:endParaRPr lang="ko-KR" altLang="en-US" b="1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33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88870" y="422305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제플린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실습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164828" y="3071080"/>
            <a:ext cx="791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  </a:t>
            </a:r>
            <a:r>
              <a:rPr lang="en-US" altLang="ko-KR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'"</a:t>
            </a:r>
            <a:endParaRPr lang="ko-KR" altLang="en-US" sz="20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207430" y="406916"/>
            <a:ext cx="1758530" cy="4001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Zeppelin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931330" y="2840239"/>
            <a:ext cx="6629400" cy="1534424"/>
          </a:xfrm>
          <a:prstGeom prst="roundRect">
            <a:avLst>
              <a:gd name="adj" fmla="val 0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err="1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NoteBook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을 클릭하고 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Create new note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를 </a:t>
            </a:r>
            <a:r>
              <a:rPr lang="en-US" altLang="ko-KR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</a:br>
            <a:r>
              <a:rPr lang="ko-KR" altLang="en-US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클릭해서 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note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를 만들어봅니다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.</a:t>
            </a:r>
          </a:p>
          <a:p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여기서 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note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는 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workspace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를 의미합니다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.</a:t>
            </a:r>
          </a:p>
        </p:txBody>
      </p:sp>
      <p:pic>
        <p:nvPicPr>
          <p:cNvPr id="44034" name="Picture 2" descr="https://blog.kakaocdn.net/dn/bKAO12/btqI57WeOFL/am3164nsxwxGpR3frSj8z1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30" y="1758983"/>
            <a:ext cx="5900458" cy="369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571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88870" y="422305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제플린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실습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164828" y="3071080"/>
            <a:ext cx="791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  </a:t>
            </a:r>
            <a:r>
              <a:rPr lang="en-US" altLang="ko-KR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'"</a:t>
            </a:r>
            <a:endParaRPr lang="ko-KR" altLang="en-US" sz="20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207430" y="406916"/>
            <a:ext cx="1758530" cy="4001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Zeppelin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784770" y="2840239"/>
            <a:ext cx="6629400" cy="1534424"/>
          </a:xfrm>
          <a:prstGeom prst="roundRect">
            <a:avLst>
              <a:gd name="adj" fmla="val 0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Note Name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을 지정하고 </a:t>
            </a:r>
            <a:r>
              <a:rPr lang="en-US" altLang="ko-KR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Create 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버튼을 누릅니다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.</a:t>
            </a:r>
          </a:p>
        </p:txBody>
      </p:sp>
      <p:pic>
        <p:nvPicPr>
          <p:cNvPr id="45058" name="Picture 2" descr="https://blog.kakaocdn.net/dn/dp0gtz/btqI5y7CjyO/zf5IlKfvrY5YKFbobFKG5K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28" y="1942965"/>
            <a:ext cx="6034413" cy="377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334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88870" y="422305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제플린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실습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164828" y="3071080"/>
            <a:ext cx="791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  </a:t>
            </a:r>
            <a:r>
              <a:rPr lang="en-US" altLang="ko-KR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'"</a:t>
            </a:r>
            <a:endParaRPr lang="ko-KR" altLang="en-US" sz="20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207430" y="406916"/>
            <a:ext cx="1758530" cy="4001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Zeppelin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226285" y="5661582"/>
            <a:ext cx="8271934" cy="1043484"/>
          </a:xfrm>
          <a:prstGeom prst="roundRect">
            <a:avLst>
              <a:gd name="adj" fmla="val 0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markdown, python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에서 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print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를 실행해본 </a:t>
            </a:r>
            <a:r>
              <a:rPr lang="ko-KR" altLang="en-US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결과입니다</a:t>
            </a:r>
            <a:r>
              <a:rPr lang="en-US" altLang="ko-KR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.</a:t>
            </a:r>
            <a:br>
              <a:rPr lang="en-US" altLang="ko-KR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</a:br>
            <a:r>
              <a:rPr lang="ko-KR" altLang="en-US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같은 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interpreter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를 사용하는 경우 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Paragraph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간 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Context 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공유가 </a:t>
            </a:r>
            <a:r>
              <a:rPr lang="ko-KR" altLang="en-US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가능합니다</a:t>
            </a:r>
            <a:endParaRPr lang="en-US" altLang="ko-KR" sz="2000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pic>
        <p:nvPicPr>
          <p:cNvPr id="46082" name="Picture 2" descr="https://blog.kakaocdn.net/dn/oiWmU/btqJbmGCWVg/yKpmtxfC52hIIOppsDh55K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906" y="1478499"/>
            <a:ext cx="9505787" cy="401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10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88870" y="422305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제플린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실습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164828" y="3071080"/>
            <a:ext cx="791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  </a:t>
            </a:r>
            <a:r>
              <a:rPr lang="en-US" altLang="ko-KR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'"</a:t>
            </a:r>
            <a:endParaRPr lang="ko-KR" altLang="en-US" sz="20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207430" y="406916"/>
            <a:ext cx="1758530" cy="4001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Zeppelin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965960" y="4773521"/>
            <a:ext cx="8271934" cy="1043484"/>
          </a:xfrm>
          <a:prstGeom prst="roundRect">
            <a:avLst>
              <a:gd name="adj" fmla="val 0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err="1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제플린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홈페이지에서 제공해주는 </a:t>
            </a:r>
            <a:r>
              <a:rPr lang="ko-KR" altLang="en-US" sz="2000" dirty="0" err="1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튜토리얼을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진행해보았습니다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. (</a:t>
            </a:r>
            <a:r>
              <a:rPr lang="en-US" altLang="ko-KR" sz="2000" dirty="0" err="1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zeppelin.apache.org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/docs/0.8.0/</a:t>
            </a:r>
            <a:r>
              <a:rPr lang="en-US" altLang="ko-KR" sz="2000" dirty="0" err="1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quickstart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/</a:t>
            </a:r>
            <a:r>
              <a:rPr lang="en-US" altLang="ko-KR" sz="2000" dirty="0" err="1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tutorial.html#data-refine-1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)</a:t>
            </a:r>
          </a:p>
          <a:p>
            <a:endParaRPr lang="en-US" altLang="ko-KR" sz="2000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r>
              <a:rPr lang="en-US" altLang="ko-KR" sz="2000" dirty="0" err="1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bank.zip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을 다운받고 압축을 풀었습니다</a:t>
            </a:r>
            <a:r>
              <a:rPr lang="en-US" altLang="ko-KR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.</a:t>
            </a:r>
          </a:p>
          <a:p>
            <a:r>
              <a:rPr lang="en-US" altLang="ko-KR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bank-</a:t>
            </a:r>
            <a:r>
              <a:rPr lang="en-US" altLang="ko-KR" sz="2000" dirty="0" err="1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full.csv</a:t>
            </a:r>
            <a:r>
              <a:rPr lang="ko-KR" altLang="en-US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가 있는 경로로 코드를 변경해주고 실행을 합니다</a:t>
            </a:r>
            <a:r>
              <a:rPr lang="en-US" altLang="ko-KR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.</a:t>
            </a:r>
            <a:br>
              <a:rPr lang="en-US" altLang="ko-KR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</a:br>
            <a:r>
              <a:rPr lang="ko-KR" altLang="en-US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코드를 실행하면 </a:t>
            </a:r>
            <a:r>
              <a:rPr lang="en-US" altLang="ko-KR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csv</a:t>
            </a:r>
            <a:r>
              <a:rPr lang="ko-KR" altLang="en-US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파일을 테이블로 만들어 줍니다</a:t>
            </a:r>
            <a:r>
              <a:rPr lang="en-US" altLang="ko-KR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.</a:t>
            </a:r>
            <a:endParaRPr lang="en-US" altLang="ko-KR" sz="2000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pic>
        <p:nvPicPr>
          <p:cNvPr id="47106" name="Picture 2" descr="https://blog.kakaocdn.net/dn/F5KW1/btqJohlgdPS/kd8NuynX5Ny5gyy4kH9l81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416" y="1574183"/>
            <a:ext cx="9641568" cy="241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36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88870" y="422305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제플린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실습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164828" y="3071080"/>
            <a:ext cx="791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  </a:t>
            </a:r>
            <a:r>
              <a:rPr lang="en-US" altLang="ko-KR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'"</a:t>
            </a:r>
            <a:endParaRPr lang="ko-KR" altLang="en-US" sz="20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207430" y="406916"/>
            <a:ext cx="1758530" cy="4001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Zeppelin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08854" y="5448049"/>
            <a:ext cx="9386146" cy="1043484"/>
          </a:xfrm>
          <a:prstGeom prst="roundRect">
            <a:avLst>
              <a:gd name="adj" fmla="val 0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쿼리를 실행해서 생성된 테이블에 원하는 내용을 위와 같이 확인할 수 있습니다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.</a:t>
            </a:r>
          </a:p>
          <a:p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또한 상단에 버튼을 눌러서 다양한 차트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그래프로 확인 가능합니다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.</a:t>
            </a:r>
          </a:p>
        </p:txBody>
      </p:sp>
      <p:pic>
        <p:nvPicPr>
          <p:cNvPr id="47108" name="Picture 4" descr="https://blog.kakaocdn.net/dn/bhCGJZ/btqJxqm6dfc/JmkwfOle3EqUowo5b9jA8K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42" y="1261143"/>
            <a:ext cx="11609969" cy="396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61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8" name="Picture 6" descr="https://blog.kakaocdn.net/dn/cBYBWT/btqJtZXXeWj/CiKzFSB77KGyYUoM4Jccqk/img.pn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36" y="4917456"/>
            <a:ext cx="4749800" cy="155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88870" y="422305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제플린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실습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164828" y="3071080"/>
            <a:ext cx="791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  </a:t>
            </a:r>
            <a:r>
              <a:rPr lang="en-US" altLang="ko-KR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'"</a:t>
            </a:r>
            <a:endParaRPr lang="ko-KR" altLang="en-US" sz="20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207430" y="406916"/>
            <a:ext cx="1758530" cy="4001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Zeppelin</a:t>
            </a:r>
          </a:p>
        </p:txBody>
      </p:sp>
      <p:pic>
        <p:nvPicPr>
          <p:cNvPr id="49154" name="Picture 2" descr="https://blog.kakaocdn.net/dn/FAYCw/btqJogfDeWw/EcDF40jVGLBJk7sDkQDiik/img.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201" y="1324146"/>
            <a:ext cx="4749800" cy="1649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6" name="Picture 4" descr="https://blog.kakaocdn.net/dn/xdhb9/btqJvUWobRD/SfI9d3tfNC2G3aPczhcKJk/img.png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572" y="4917456"/>
            <a:ext cx="4760429" cy="158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0" name="Picture 8" descr="https://blog.kakaocdn.net/dn/b7fNlX/btqJvM5fIWF/hiHuWXsWTBzlwQLBY2dFMk/img.png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201" y="3168642"/>
            <a:ext cx="4749800" cy="157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2" name="Picture 10" descr="https://blog.kakaocdn.net/dn/XEVBE/btqJphywlFW/Gw6FI44HipVKUaNQvnRxA1/img.png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42" y="3168641"/>
            <a:ext cx="4757025" cy="156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4" name="Picture 12" descr="https://blog.kakaocdn.net/dn/bhCGJZ/btqJxqm6dfc/JmkwfOle3EqUowo5b9jA8K/img.png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36" y="1338193"/>
            <a:ext cx="4760429" cy="162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75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88870" y="422305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제플린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실습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164828" y="3071080"/>
            <a:ext cx="791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  </a:t>
            </a:r>
            <a:r>
              <a:rPr lang="en-US" altLang="ko-KR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'"</a:t>
            </a:r>
            <a:endParaRPr lang="ko-KR" altLang="en-US" sz="20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207430" y="406916"/>
            <a:ext cx="1758530" cy="4001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Zeppelin</a:t>
            </a:r>
          </a:p>
        </p:txBody>
      </p:sp>
      <p:pic>
        <p:nvPicPr>
          <p:cNvPr id="50178" name="Picture 2" descr="https://blog.kakaocdn.net/dn/mH0zO/btqJpidegbi/jRvgE4tnqFOHxgMMpKoRF0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96" y="1261143"/>
            <a:ext cx="10947854" cy="422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모서리가 둥근 직사각형 12"/>
          <p:cNvSpPr/>
          <p:nvPr/>
        </p:nvSpPr>
        <p:spPr>
          <a:xfrm>
            <a:off x="2267374" y="5600449"/>
            <a:ext cx="7770706" cy="1043484"/>
          </a:xfrm>
          <a:prstGeom prst="roundRect">
            <a:avLst>
              <a:gd name="adj" fmla="val 0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${</a:t>
            </a:r>
            <a:r>
              <a:rPr lang="en-US" altLang="ko-KR" sz="2000" dirty="0" err="1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maxAge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=30</a:t>
            </a:r>
            <a:r>
              <a:rPr lang="en-US" altLang="ko-KR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}</a:t>
            </a:r>
            <a:r>
              <a:rPr lang="ko-KR" altLang="en-US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와 같은 형식으로 쿼리를 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작성하고 실행하면 </a:t>
            </a:r>
            <a:r>
              <a:rPr lang="en-US" altLang="ko-KR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</a:br>
            <a:r>
              <a:rPr lang="en-US" altLang="ko-KR" sz="2000" dirty="0" err="1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maxAge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를 </a:t>
            </a:r>
            <a:r>
              <a:rPr lang="en-US" altLang="ko-KR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Input 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box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가 나오고 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Default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값은 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30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으로 </a:t>
            </a:r>
            <a:r>
              <a:rPr lang="ko-KR" altLang="en-US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지정 되어있습니다</a:t>
            </a:r>
            <a:r>
              <a:rPr lang="en-US" altLang="ko-KR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. </a:t>
            </a:r>
            <a:r>
              <a:rPr lang="en-US" altLang="ko-KR" sz="2000" dirty="0" err="1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axAge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를 변경하고 실행하면 변경된 값으로 쿼리가 실행됩니다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.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07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88870" y="422305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제플린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실습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164828" y="3071080"/>
            <a:ext cx="791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  </a:t>
            </a:r>
            <a:r>
              <a:rPr lang="en-US" altLang="ko-KR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'"</a:t>
            </a:r>
            <a:endParaRPr lang="ko-KR" altLang="en-US" sz="20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207430" y="406916"/>
            <a:ext cx="1758530" cy="4001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Zeppelin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419774" y="5600449"/>
            <a:ext cx="7364306" cy="1043484"/>
          </a:xfrm>
          <a:prstGeom prst="roundRect">
            <a:avLst>
              <a:gd name="adj" fmla="val 0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${marital=</a:t>
            </a:r>
            <a:r>
              <a:rPr lang="en-US" altLang="ko-KR" sz="2000" dirty="0" err="1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single,single|divorced|married</a:t>
            </a:r>
            <a:r>
              <a:rPr lang="en-US" altLang="ko-KR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}</a:t>
            </a:r>
            <a:r>
              <a:rPr lang="ko-KR" altLang="en-US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와 같은 형식으로 쿼리를 </a:t>
            </a:r>
            <a:r>
              <a:rPr lang="en-US" altLang="ko-KR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</a:br>
            <a:r>
              <a:rPr lang="ko-KR" altLang="en-US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작성하게 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되면 </a:t>
            </a:r>
            <a:r>
              <a:rPr lang="en-US" altLang="ko-KR" sz="2000" dirty="0" err="1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combobox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가 생성됩니다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.</a:t>
            </a:r>
          </a:p>
        </p:txBody>
      </p:sp>
      <p:pic>
        <p:nvPicPr>
          <p:cNvPr id="51202" name="Picture 2" descr="https://blog.kakaocdn.net/dn/bvlR92/btqJt1aqKaZ/mPrCaClDcDquDxxkiCJVI0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78" y="1261143"/>
            <a:ext cx="10719948" cy="430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09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88870" y="422305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제플린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실습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164828" y="3071080"/>
            <a:ext cx="791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  </a:t>
            </a:r>
            <a:r>
              <a:rPr lang="en-US" altLang="ko-KR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'"</a:t>
            </a:r>
            <a:endParaRPr lang="ko-KR" altLang="en-US" sz="20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207430" y="406916"/>
            <a:ext cx="1758530" cy="4001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Zeppelin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67425" y="5600449"/>
            <a:ext cx="10069004" cy="1043484"/>
          </a:xfrm>
          <a:prstGeom prst="roundRect">
            <a:avLst>
              <a:gd name="adj" fmla="val 0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${</a:t>
            </a:r>
            <a:r>
              <a:rPr lang="en-US" altLang="ko-KR" sz="2000" dirty="0" err="1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checkbox:fields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=age|job|marital|education|balance,age|job|marital|education|balance} </a:t>
            </a:r>
            <a:r>
              <a:rPr lang="ko-KR" altLang="en-US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와 같은 형식으로 쿼리를 작성하게 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되면 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checkbox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가 생성됩니다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.</a:t>
            </a:r>
          </a:p>
        </p:txBody>
      </p:sp>
      <p:pic>
        <p:nvPicPr>
          <p:cNvPr id="52226" name="Picture 2" descr="https://blog.kakaocdn.net/dn/cDuKWP/btqJxIupzW9/KWZCrHm5afUxXKhNbmKZKK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214" y="1396321"/>
            <a:ext cx="9369425" cy="409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37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88870" y="422305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제플린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실습</a:t>
            </a:r>
            <a:r>
              <a:rPr lang="en-US" altLang="ko-KR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(2)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164828" y="3071080"/>
            <a:ext cx="791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  </a:t>
            </a:r>
            <a:r>
              <a:rPr lang="en-US" altLang="ko-KR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'"</a:t>
            </a:r>
            <a:endParaRPr lang="ko-KR" altLang="en-US" sz="20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207430" y="406916"/>
            <a:ext cx="1758530" cy="4001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Zeppelin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67425" y="5600449"/>
            <a:ext cx="10069004" cy="1043484"/>
          </a:xfrm>
          <a:prstGeom prst="roundRect">
            <a:avLst>
              <a:gd name="adj" fmla="val 0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err="1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튜토리얼</a:t>
            </a:r>
            <a:r>
              <a:rPr lang="ko-KR" altLang="en-US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과정을 직접 만들어서 </a:t>
            </a:r>
            <a:r>
              <a:rPr lang="ko-KR" altLang="en-US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진행해보겠습니다</a:t>
            </a:r>
            <a:r>
              <a:rPr lang="en-US" altLang="ko-KR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.</a:t>
            </a:r>
            <a:endParaRPr lang="en-US" altLang="ko-KR" sz="2000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엑셀파일을 하나 생성했습니다</a:t>
            </a:r>
            <a:r>
              <a:rPr lang="en-US" altLang="ko-KR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.</a:t>
            </a:r>
            <a:endParaRPr lang="en-US" altLang="ko-KR" sz="2000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pic>
        <p:nvPicPr>
          <p:cNvPr id="53250" name="Picture 2" descr="https://blog.kakaocdn.net/dn/bPoGrz/btqJt0o2IDj/qLHz06aQmKyNEcwdm6ERl0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085" y="1579001"/>
            <a:ext cx="4913829" cy="377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06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70703"/>
              <a:ext cx="1576513" cy="3586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빙그레 메로나체" panose="020B0503000000000000" pitchFamily="50" charset="-127"/>
                  <a:ea typeface="빙그레 메로나체" panose="020B0503000000000000" pitchFamily="50" charset="-127"/>
                </a:rPr>
                <a:t>Python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빙그레 메로나체" panose="020B0503000000000000" pitchFamily="50" charset="-127"/>
                <a:ea typeface="빙그레 메로나체" panose="020B0503000000000000" pitchFamily="50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88870" y="422305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학습 내용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495760" y="1823644"/>
            <a:ext cx="4773635" cy="69867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입출력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변수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연산자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, </a:t>
            </a:r>
            <a:r>
              <a:rPr lang="ko-KR" altLang="en-US" sz="20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탈출문자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주석</a:t>
            </a:r>
            <a:endParaRPr lang="en-US" altLang="ko-KR" sz="20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388870" y="1780951"/>
            <a:ext cx="1870178" cy="784058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기본 문법</a:t>
            </a:r>
            <a:endParaRPr lang="ko-KR" altLang="en-US" b="1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495760" y="3280028"/>
            <a:ext cx="5100727" cy="69867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숫자 처리 함수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문자 처리 함수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, random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함수</a:t>
            </a:r>
            <a:endParaRPr lang="en-US" altLang="ko-KR" sz="20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388870" y="3237335"/>
            <a:ext cx="1870178" cy="784058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유용한 함수</a:t>
            </a:r>
            <a:endParaRPr lang="ko-KR" altLang="en-US" b="1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495760" y="4779105"/>
            <a:ext cx="5015885" cy="69867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딕셔너리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, </a:t>
            </a:r>
            <a:r>
              <a:rPr lang="ko-KR" altLang="en-US" sz="20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튜플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집합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리스트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자료구조 변환</a:t>
            </a:r>
            <a:endParaRPr lang="en-US" altLang="ko-KR" sz="20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2388870" y="4736412"/>
            <a:ext cx="1870178" cy="784058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자료구조</a:t>
            </a:r>
            <a:endParaRPr lang="ko-KR" altLang="en-US" b="1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30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88870" y="422305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제플린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실습</a:t>
            </a:r>
            <a:r>
              <a:rPr lang="en-US" altLang="ko-KR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(2)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164828" y="3071080"/>
            <a:ext cx="791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  </a:t>
            </a:r>
            <a:r>
              <a:rPr lang="en-US" altLang="ko-KR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'"</a:t>
            </a:r>
            <a:endParaRPr lang="ko-KR" altLang="en-US" sz="20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207430" y="406916"/>
            <a:ext cx="1758530" cy="4001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Zeppelin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47134" y="5600449"/>
            <a:ext cx="11509586" cy="1043484"/>
          </a:xfrm>
          <a:prstGeom prst="roundRect">
            <a:avLst>
              <a:gd name="adj" fmla="val 0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그런 다음 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Libra Office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라는 프로그램을 통해 해당 파일을 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csv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파일로 만들어줬습니다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.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Libra Office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를 사용한 이유는 문자열을 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" "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로 묶어주는 것과 값들 사이에 </a:t>
            </a:r>
            <a:r>
              <a:rPr lang="ko-KR" altLang="en-US" sz="2000" dirty="0" err="1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구분자를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설정할 수 있어서 입니다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.</a:t>
            </a:r>
          </a:p>
        </p:txBody>
      </p:sp>
      <p:pic>
        <p:nvPicPr>
          <p:cNvPr id="54274" name="Picture 2" descr="https://blog.kakaocdn.net/dn/cANYaM/btqJvU9XSDS/AvqYjCWGA39MkCkogGLJS1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855" y="1206948"/>
            <a:ext cx="5584825" cy="384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07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88870" y="422305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제플린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실습</a:t>
            </a:r>
            <a:r>
              <a:rPr lang="en-US" altLang="ko-KR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(2)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164828" y="3071080"/>
            <a:ext cx="791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  </a:t>
            </a:r>
            <a:r>
              <a:rPr lang="en-US" altLang="ko-KR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'"</a:t>
            </a:r>
            <a:endParaRPr lang="ko-KR" altLang="en-US" sz="20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207430" y="406916"/>
            <a:ext cx="1758530" cy="4001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Zeppelin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988560" y="5600449"/>
            <a:ext cx="2226734" cy="1043484"/>
          </a:xfrm>
          <a:prstGeom prst="roundRect">
            <a:avLst>
              <a:gd name="adj" fmla="val 0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내보낸 </a:t>
            </a:r>
            <a:r>
              <a:rPr lang="en-US" altLang="ko-KR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csv</a:t>
            </a:r>
            <a:r>
              <a:rPr lang="ko-KR" altLang="en-US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파일</a:t>
            </a:r>
            <a:endParaRPr lang="en-US" altLang="ko-KR" sz="2000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pic>
        <p:nvPicPr>
          <p:cNvPr id="55298" name="Picture 2" descr="https://blog.kakaocdn.net/dn/kI8WV/btqJw96Rck3/C6xAaTkEmm2s5lJbnpmDT1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740" y="1333119"/>
            <a:ext cx="4414520" cy="397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84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88870" y="422305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제플린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실습</a:t>
            </a:r>
            <a:r>
              <a:rPr lang="en-US" altLang="ko-KR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(2)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164828" y="3071080"/>
            <a:ext cx="791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  </a:t>
            </a:r>
            <a:r>
              <a:rPr lang="en-US" altLang="ko-KR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'"</a:t>
            </a:r>
            <a:endParaRPr lang="ko-KR" altLang="en-US" sz="20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207430" y="406916"/>
            <a:ext cx="1758530" cy="4001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Zeppelin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175357" y="4551295"/>
            <a:ext cx="5853140" cy="1043484"/>
          </a:xfrm>
          <a:prstGeom prst="roundRect">
            <a:avLst>
              <a:gd name="adj" fmla="val 0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zeppelin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을 통해 테이블 생성 코드 </a:t>
            </a:r>
            <a:r>
              <a:rPr lang="ko-KR" altLang="en-US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실행</a:t>
            </a:r>
            <a:r>
              <a:rPr lang="en-US" altLang="ko-KR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</a:br>
            <a:r>
              <a:rPr lang="ko-KR" altLang="en-US" sz="2000" dirty="0" err="1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변수명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경로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, </a:t>
            </a:r>
            <a:r>
              <a:rPr lang="ko-KR" altLang="en-US" sz="2000" dirty="0" err="1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타입지정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, split 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기준 을 수정해줍니다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.</a:t>
            </a:r>
          </a:p>
        </p:txBody>
      </p:sp>
      <p:pic>
        <p:nvPicPr>
          <p:cNvPr id="56322" name="Picture 2" descr="https://blog.kakaocdn.net/dn/qVttM/btqJnGewYTC/DkWhf2p28Sr14BY9NuCkBK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29" y="1620464"/>
            <a:ext cx="11682396" cy="251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9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88870" y="422305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제플린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실습</a:t>
            </a:r>
            <a:r>
              <a:rPr lang="en-US" altLang="ko-KR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(2)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164828" y="3071080"/>
            <a:ext cx="791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  </a:t>
            </a:r>
            <a:r>
              <a:rPr lang="en-US" altLang="ko-KR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'"</a:t>
            </a:r>
            <a:endParaRPr lang="ko-KR" altLang="en-US" sz="20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207430" y="406916"/>
            <a:ext cx="1758530" cy="4001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Zeppelin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175357" y="5658735"/>
            <a:ext cx="5853140" cy="1043484"/>
          </a:xfrm>
          <a:prstGeom prst="roundRect">
            <a:avLst>
              <a:gd name="adj" fmla="val 0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테이블이 정상적으로 </a:t>
            </a:r>
            <a:r>
              <a:rPr lang="ko-KR" altLang="en-US" sz="2000" dirty="0" err="1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생성된것을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확인할 수 있습니다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.</a:t>
            </a:r>
          </a:p>
        </p:txBody>
      </p:sp>
      <p:pic>
        <p:nvPicPr>
          <p:cNvPr id="57346" name="Picture 2" descr="https://blog.kakaocdn.net/dn/LY0hy/btqJsiwXecA/kRAoE7Sq8tNqBMflmKWX6k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814" y="1261143"/>
            <a:ext cx="9166225" cy="430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04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88870" y="422305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제플린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실습</a:t>
            </a:r>
            <a:r>
              <a:rPr lang="en-US" altLang="ko-KR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(2)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164828" y="3071080"/>
            <a:ext cx="791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  </a:t>
            </a:r>
            <a:r>
              <a:rPr lang="en-US" altLang="ko-KR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'"</a:t>
            </a:r>
            <a:endParaRPr lang="ko-KR" altLang="en-US" sz="20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207430" y="406916"/>
            <a:ext cx="1758530" cy="4001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Zeppelin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933698" y="5658735"/>
            <a:ext cx="8336458" cy="1043484"/>
          </a:xfrm>
          <a:prstGeom prst="roundRect">
            <a:avLst>
              <a:gd name="adj" fmla="val 0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keys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를 이름으로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, </a:t>
            </a:r>
            <a:r>
              <a:rPr lang="en-US" altLang="ko-KR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group</a:t>
            </a:r>
            <a:r>
              <a:rPr lang="ko-KR" altLang="en-US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을 </a:t>
            </a:r>
            <a:r>
              <a:rPr lang="en-US" altLang="ko-KR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gender</a:t>
            </a:r>
            <a:r>
              <a:rPr lang="ko-KR" altLang="en-US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로 </a:t>
            </a:r>
            <a:r>
              <a:rPr lang="en-US" altLang="ko-KR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values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를 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age (SUM)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로 </a:t>
            </a:r>
            <a:r>
              <a:rPr lang="en-US" altLang="ko-KR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</a:br>
            <a:r>
              <a:rPr lang="ko-KR" altLang="en-US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지정해서 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다음과 같은 </a:t>
            </a:r>
            <a:r>
              <a:rPr lang="ko-KR" altLang="en-US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막대 차트가 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생성되었습니다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356757"/>
            <a:ext cx="9220200" cy="4144486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22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88870" y="422305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제플린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실습</a:t>
            </a:r>
            <a:r>
              <a:rPr lang="en-US" altLang="ko-KR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(2)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164828" y="3071080"/>
            <a:ext cx="791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  </a:t>
            </a:r>
            <a:r>
              <a:rPr lang="en-US" altLang="ko-KR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'"</a:t>
            </a:r>
            <a:endParaRPr lang="ko-KR" altLang="en-US" sz="20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207430" y="406916"/>
            <a:ext cx="1758530" cy="4001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Zeppelin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933698" y="5658735"/>
            <a:ext cx="8336458" cy="1043484"/>
          </a:xfrm>
          <a:prstGeom prst="roundRect">
            <a:avLst>
              <a:gd name="adj" fmla="val 0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이번에는 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keys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를 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age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로 두고 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values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를 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age (COUNT)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로 실행해보았습니다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.</a:t>
            </a:r>
          </a:p>
          <a:p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나이별로 분류가 되었고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나이의 수를 카운트해서 결과를 보여주었습니다</a:t>
            </a:r>
            <a:r>
              <a:rPr lang="en-US" altLang="ko-KR" sz="20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.</a:t>
            </a:r>
          </a:p>
        </p:txBody>
      </p:sp>
      <p:pic>
        <p:nvPicPr>
          <p:cNvPr id="58370" name="Picture 2" descr="https://blog.kakaocdn.net/dn/TGpJB/btqJxH97w9h/bkhgfXZFs5JAuhbZWzdfv0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87" y="1652958"/>
            <a:ext cx="9217025" cy="384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57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88870" y="422305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특징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164828" y="3071080"/>
            <a:ext cx="791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  </a:t>
            </a:r>
            <a:r>
              <a:rPr lang="en-US" altLang="ko-KR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'"</a:t>
            </a:r>
            <a:endParaRPr lang="ko-KR" altLang="en-US" sz="20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207430" y="406916"/>
            <a:ext cx="1758530" cy="4001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Zeppelin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735" y="2263437"/>
            <a:ext cx="2627697" cy="26276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324" y="2381494"/>
            <a:ext cx="2043764" cy="204376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322399" y="4657440"/>
            <a:ext cx="2846368" cy="69867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많은 인터프리터 제공</a:t>
            </a:r>
            <a:endParaRPr lang="en-US" altLang="ko-KR" sz="20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032022" y="4657440"/>
            <a:ext cx="2846368" cy="69867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다양한 시각화 툴 제공</a:t>
            </a:r>
            <a:endParaRPr lang="en-US" altLang="ko-KR" sz="20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388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88870" y="422305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학습 내용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164828" y="3071080"/>
            <a:ext cx="791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  </a:t>
            </a:r>
            <a:r>
              <a:rPr lang="en-US" altLang="ko-KR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'"</a:t>
            </a:r>
            <a:endParaRPr lang="ko-KR" altLang="en-US" sz="20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207430" y="406916"/>
            <a:ext cx="1758530" cy="4001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Bokeh</a:t>
            </a:r>
            <a:endParaRPr lang="en-US" altLang="ko-KR" sz="20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852357" y="2299870"/>
            <a:ext cx="2399155" cy="971265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다양한 차트 생성</a:t>
            </a:r>
            <a:endParaRPr lang="ko-KR" altLang="en-US" b="1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724064" y="2299870"/>
            <a:ext cx="2399155" cy="971265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차트 세부 설정</a:t>
            </a:r>
            <a:endParaRPr lang="ko-KR" altLang="en-US" b="1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788211" y="3808103"/>
            <a:ext cx="2399155" cy="971265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html</a:t>
            </a:r>
            <a:r>
              <a:rPr lang="ko-KR" altLang="en-US" b="1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로 내보내기</a:t>
            </a:r>
            <a:endParaRPr lang="ko-KR" altLang="en-US" b="1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688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88870" y="422305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학습 내용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164828" y="3071080"/>
            <a:ext cx="791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  </a:t>
            </a:r>
            <a:r>
              <a:rPr lang="en-US" altLang="ko-KR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'"</a:t>
            </a:r>
            <a:endParaRPr lang="ko-KR" altLang="en-US" sz="20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207430" y="406916"/>
            <a:ext cx="1758530" cy="4001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Bokeh</a:t>
            </a:r>
            <a:endParaRPr lang="en-US" altLang="ko-KR" sz="20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864" y="1768440"/>
            <a:ext cx="3313606" cy="11994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5962412" y="2137335"/>
            <a:ext cx="42661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interactive</a:t>
            </a:r>
            <a:r>
              <a:rPr lang="ko-KR" altLang="en-US" sz="2400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한 시각화 라이브러리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960" y="3468023"/>
            <a:ext cx="9182634" cy="294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0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88870" y="422305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다양한 차트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164828" y="3071080"/>
            <a:ext cx="791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  </a:t>
            </a:r>
            <a:r>
              <a:rPr lang="en-US" altLang="ko-KR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'"</a:t>
            </a:r>
            <a:endParaRPr lang="ko-KR" altLang="en-US" sz="20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207430" y="406916"/>
            <a:ext cx="1758530" cy="4001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Bokeh</a:t>
            </a:r>
            <a:endParaRPr lang="en-US" altLang="ko-KR" sz="20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407" y="1160330"/>
            <a:ext cx="6997978" cy="49624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141945" y="3994485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산점도</a:t>
            </a:r>
            <a:endParaRPr lang="ko-KR" altLang="en-US" sz="24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567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70703"/>
              <a:ext cx="1576513" cy="3586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빙그레 메로나체" panose="020B0503000000000000" pitchFamily="50" charset="-127"/>
                  <a:ea typeface="빙그레 메로나체" panose="020B0503000000000000" pitchFamily="50" charset="-127"/>
                </a:rPr>
                <a:t>Python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빙그레 메로나체" panose="020B0503000000000000" pitchFamily="50" charset="-127"/>
                <a:ea typeface="빙그레 메로나체" panose="020B0503000000000000" pitchFamily="50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88870" y="422305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학습 내용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495760" y="1823644"/>
            <a:ext cx="4773635" cy="69867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if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문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, for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문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,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while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문</a:t>
            </a:r>
            <a:endParaRPr lang="en-US" altLang="ko-KR" sz="20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388870" y="1780951"/>
            <a:ext cx="1870178" cy="784058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조건문</a:t>
            </a:r>
            <a:endParaRPr lang="ko-KR" altLang="en-US" b="1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495760" y="3280028"/>
            <a:ext cx="5100727" cy="69867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함수 작성</a:t>
            </a:r>
            <a:endParaRPr lang="en-US" altLang="ko-KR" sz="20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388870" y="3237335"/>
            <a:ext cx="1870178" cy="784058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함수</a:t>
            </a:r>
            <a:endParaRPr lang="ko-KR" altLang="en-US" b="1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495760" y="4779105"/>
            <a:ext cx="4773635" cy="69867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open, read, write, </a:t>
            </a:r>
            <a:r>
              <a:rPr lang="en-US" altLang="ko-KR" sz="20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readline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, pickle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2388870" y="4736412"/>
            <a:ext cx="1870178" cy="784058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파일 입출력</a:t>
            </a:r>
            <a:endParaRPr lang="ko-KR" altLang="en-US" b="1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83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095" y="1261143"/>
            <a:ext cx="8309810" cy="511057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88870" y="422305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다양한 차트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164828" y="3071080"/>
            <a:ext cx="791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  </a:t>
            </a:r>
            <a:r>
              <a:rPr lang="en-US" altLang="ko-KR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'"</a:t>
            </a:r>
            <a:endParaRPr lang="ko-KR" altLang="en-US" sz="20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207430" y="406916"/>
            <a:ext cx="1758530" cy="4001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Bokeh</a:t>
            </a:r>
            <a:endParaRPr lang="en-US" altLang="ko-KR" sz="20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141945" y="3994485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다중 라인</a:t>
            </a:r>
            <a:endParaRPr lang="ko-KR" altLang="en-US" sz="24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654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465" y="1318270"/>
            <a:ext cx="8637070" cy="535243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88870" y="422305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다양한 차트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164828" y="3071080"/>
            <a:ext cx="791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  </a:t>
            </a:r>
            <a:r>
              <a:rPr lang="en-US" altLang="ko-KR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'"</a:t>
            </a:r>
            <a:endParaRPr lang="ko-KR" altLang="en-US" sz="20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207430" y="406916"/>
            <a:ext cx="1758530" cy="4001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Bokeh</a:t>
            </a:r>
            <a:endParaRPr lang="en-US" altLang="ko-KR" sz="20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017844" y="2609415"/>
            <a:ext cx="1803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날짜</a:t>
            </a:r>
            <a:r>
              <a:rPr lang="en-US" altLang="ko-KR" sz="2400" dirty="0" smtClean="0">
                <a:solidFill>
                  <a:schemeClr val="bg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/</a:t>
            </a:r>
            <a:r>
              <a:rPr lang="ko-KR" altLang="en-US" sz="2400" dirty="0" smtClean="0">
                <a:solidFill>
                  <a:schemeClr val="bg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시간 축</a:t>
            </a:r>
            <a:endParaRPr lang="ko-KR" altLang="en-US" sz="2400" dirty="0">
              <a:solidFill>
                <a:schemeClr val="bg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753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88870" y="422305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특징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164828" y="3071080"/>
            <a:ext cx="791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  </a:t>
            </a:r>
            <a:r>
              <a:rPr lang="en-US" altLang="ko-KR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'"</a:t>
            </a:r>
            <a:endParaRPr lang="ko-KR" altLang="en-US" sz="20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207430" y="406916"/>
            <a:ext cx="1758530" cy="4001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Bokeh</a:t>
            </a:r>
            <a:endParaRPr lang="en-US" altLang="ko-KR" sz="20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324" y="2381494"/>
            <a:ext cx="2043764" cy="204376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032022" y="4657440"/>
            <a:ext cx="2846368" cy="69867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다양한 차트 표현</a:t>
            </a:r>
            <a:endParaRPr lang="en-US" altLang="ko-KR" sz="20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584" y="1905258"/>
            <a:ext cx="2520000" cy="25200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322400" y="4657440"/>
            <a:ext cx="2846368" cy="69867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차트 세부 설정 가능</a:t>
            </a:r>
            <a:endParaRPr lang="en-US" altLang="ko-KR" sz="20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236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88870" y="422305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학습 내용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164828" y="3071080"/>
            <a:ext cx="791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  </a:t>
            </a:r>
            <a:r>
              <a:rPr lang="en-US" altLang="ko-KR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'"</a:t>
            </a:r>
            <a:endParaRPr lang="ko-KR" altLang="en-US" sz="20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207430" y="406916"/>
            <a:ext cx="1758530" cy="4001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Tableau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852357" y="2299870"/>
            <a:ext cx="2399155" cy="971265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태블로</a:t>
            </a:r>
            <a:r>
              <a:rPr lang="ko-KR" altLang="en-US" b="1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설치</a:t>
            </a:r>
            <a:endParaRPr lang="ko-KR" altLang="en-US" b="1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724064" y="2299870"/>
            <a:ext cx="2399155" cy="971265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기본 사용법</a:t>
            </a:r>
            <a:endParaRPr lang="ko-KR" altLang="en-US" b="1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52356" y="3808102"/>
            <a:ext cx="2399155" cy="971265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다양한 차트 생성</a:t>
            </a:r>
            <a:endParaRPr lang="ko-KR" altLang="en-US" b="1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724064" y="3808103"/>
            <a:ext cx="2399155" cy="971265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대시보드 활용</a:t>
            </a:r>
            <a:endParaRPr lang="ko-KR" altLang="en-US" b="1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272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88870" y="422305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태블로란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164828" y="3071080"/>
            <a:ext cx="791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  </a:t>
            </a:r>
            <a:r>
              <a:rPr lang="en-US" altLang="ko-KR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'"</a:t>
            </a:r>
            <a:endParaRPr lang="ko-KR" altLang="en-US" sz="20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207430" y="406916"/>
            <a:ext cx="1758530" cy="4001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Tableau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44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75" b="89931" l="2344" r="96250">
                        <a14:foregroundMark x1="30547" y1="47917" x2="30547" y2="47917"/>
                        <a14:foregroundMark x1="54688" y1="42708" x2="54688" y2="42708"/>
                        <a14:foregroundMark x1="44297" y1="55208" x2="44297" y2="55208"/>
                        <a14:foregroundMark x1="74609" y1="51389" x2="74609" y2="51389"/>
                        <a14:foregroundMark x1="63359" y1="35417" x2="63359" y2="35417"/>
                        <a14:foregroundMark x1="91875" y1="53125" x2="91875" y2="53125"/>
                        <a14:foregroundMark x1="96328" y1="51389" x2="96328" y2="51389"/>
                        <a14:foregroundMark x1="85078" y1="48611" x2="85078" y2="48611"/>
                        <a14:foregroundMark x1="15781" y1="28819" x2="15781" y2="28819"/>
                        <a14:foregroundMark x1="16563" y1="29514" x2="17422" y2="27083"/>
                        <a14:foregroundMark x1="18906" y1="50000" x2="19531" y2="55208"/>
                        <a14:foregroundMark x1="16719" y1="73611" x2="15625" y2="70833"/>
                        <a14:foregroundMark x1="5625" y1="72222" x2="4844" y2="72917"/>
                        <a14:foregroundMark x1="5938" y1="29514" x2="4297" y2="28125"/>
                        <a14:foregroundMark x1="10938" y1="14583" x2="9922" y2="13889"/>
                        <a14:foregroundMark x1="10938" y1="51389" x2="10625" y2="38889"/>
                        <a14:foregroundMark x1="10781" y1="78819" x2="10781" y2="85417"/>
                        <a14:foregroundMark x1="2656" y1="52431" x2="2344" y2="49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907" y="2596253"/>
            <a:ext cx="3888606" cy="87493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682625" y="2833666"/>
            <a:ext cx="42995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데이터를 분석 및 시각화하는 </a:t>
            </a:r>
            <a:r>
              <a:rPr lang="en-US" altLang="ko-KR" sz="2000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BI </a:t>
            </a:r>
            <a:r>
              <a:rPr lang="ko-KR" altLang="en-US" sz="2000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솔루션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715000" y="3368631"/>
            <a:ext cx="60478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Noto Sans" panose="020B0502040504020204" pitchFamily="34"/>
                <a:ea typeface="Noto Sans" panose="020B0502040504020204" pitchFamily="34"/>
              </a:rPr>
              <a:t>*BI - </a:t>
            </a:r>
            <a:r>
              <a:rPr lang="ko-KR" altLang="en-US" sz="1400" dirty="0" smtClean="0">
                <a:latin typeface="Noto Sans" panose="020B0502040504020204" pitchFamily="34"/>
                <a:ea typeface="Noto Sans" panose="020B0502040504020204" pitchFamily="34"/>
              </a:rPr>
              <a:t>데이터를 </a:t>
            </a:r>
            <a:r>
              <a:rPr lang="ko-KR" altLang="en-US" sz="1400" dirty="0">
                <a:latin typeface="Noto Sans" panose="020B0502040504020204" pitchFamily="34"/>
                <a:ea typeface="Noto Sans" panose="020B0502040504020204" pitchFamily="34"/>
              </a:rPr>
              <a:t>활용해 최선의 의사 결정을 내리고 </a:t>
            </a:r>
            <a:r>
              <a:rPr lang="ko-KR" altLang="en-US" sz="1400" dirty="0" smtClean="0">
                <a:latin typeface="Noto Sans" panose="020B0502040504020204" pitchFamily="34"/>
                <a:ea typeface="Noto Sans" panose="020B0502040504020204" pitchFamily="34"/>
              </a:rPr>
              <a:t>결과적으로</a:t>
            </a:r>
            <a:endParaRPr lang="en-US" altLang="ko-KR" sz="1400" dirty="0" smtClean="0">
              <a:latin typeface="Noto Sans" panose="020B0502040504020204" pitchFamily="34"/>
              <a:ea typeface="Noto Sans" panose="020B0502040504020204" pitchFamily="34"/>
            </a:endParaRPr>
          </a:p>
          <a:p>
            <a:r>
              <a:rPr lang="en-US" altLang="ko-KR" sz="1400" dirty="0">
                <a:latin typeface="Noto Sans" panose="020B0502040504020204" pitchFamily="34"/>
                <a:ea typeface="Noto Sans" panose="020B0502040504020204" pitchFamily="34"/>
              </a:rPr>
              <a:t> </a:t>
            </a:r>
            <a:r>
              <a:rPr lang="en-US" altLang="ko-KR" sz="1400" dirty="0" smtClean="0">
                <a:latin typeface="Noto Sans" panose="020B0502040504020204" pitchFamily="34"/>
                <a:ea typeface="Noto Sans" panose="020B0502040504020204" pitchFamily="34"/>
              </a:rPr>
              <a:t>       </a:t>
            </a:r>
            <a:r>
              <a:rPr lang="ko-KR" altLang="en-US" sz="1400" dirty="0" smtClean="0">
                <a:latin typeface="Noto Sans" panose="020B0502040504020204" pitchFamily="34"/>
                <a:ea typeface="Noto Sans" panose="020B0502040504020204" pitchFamily="34"/>
              </a:rPr>
              <a:t> 비즈니스 </a:t>
            </a:r>
            <a:r>
              <a:rPr lang="ko-KR" altLang="en-US" sz="1400" dirty="0">
                <a:latin typeface="Noto Sans" panose="020B0502040504020204" pitchFamily="34"/>
                <a:ea typeface="Noto Sans" panose="020B0502040504020204" pitchFamily="34"/>
              </a:rPr>
              <a:t>목표를 달성하게 만드는 모든 과정과 방법을 의미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5623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88870" y="422305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막대 차트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164828" y="3071080"/>
            <a:ext cx="791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  </a:t>
            </a:r>
            <a:r>
              <a:rPr lang="en-US" altLang="ko-KR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'"</a:t>
            </a:r>
            <a:endParaRPr lang="ko-KR" altLang="en-US" sz="20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207430" y="406916"/>
            <a:ext cx="1758530" cy="4001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Tableau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591" y="1261143"/>
            <a:ext cx="8540818" cy="526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18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88870" y="422305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map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차트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164828" y="3071080"/>
            <a:ext cx="791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  </a:t>
            </a:r>
            <a:r>
              <a:rPr lang="en-US" altLang="ko-KR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'"</a:t>
            </a:r>
            <a:endParaRPr lang="ko-KR" altLang="en-US" sz="20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207430" y="406916"/>
            <a:ext cx="1758530" cy="4001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Tableau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60" y="1261143"/>
            <a:ext cx="4781065" cy="25523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60" y="3945112"/>
            <a:ext cx="4781065" cy="25937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393" y="1754705"/>
            <a:ext cx="5022669" cy="438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59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88870" y="422305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대시 보드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164828" y="3071080"/>
            <a:ext cx="791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  </a:t>
            </a:r>
            <a:r>
              <a:rPr lang="en-US" altLang="ko-KR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'"</a:t>
            </a:r>
            <a:endParaRPr lang="ko-KR" altLang="en-US" sz="20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207430" y="406916"/>
            <a:ext cx="1758530" cy="4001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Tableau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34" y="1261143"/>
            <a:ext cx="10612331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9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88870" y="422305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변수 설정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164828" y="3071080"/>
            <a:ext cx="791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  </a:t>
            </a:r>
            <a:r>
              <a:rPr lang="en-US" altLang="ko-KR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'"</a:t>
            </a:r>
            <a:endParaRPr lang="ko-KR" altLang="en-US" sz="20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207430" y="406916"/>
            <a:ext cx="1758530" cy="4001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Tableau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580" y="1396046"/>
            <a:ext cx="9310840" cy="472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88870" y="422305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특징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164828" y="3071080"/>
            <a:ext cx="791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  </a:t>
            </a:r>
            <a:r>
              <a:rPr lang="en-US" altLang="ko-KR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'"</a:t>
            </a:r>
            <a:endParaRPr lang="ko-KR" altLang="en-US" sz="20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207430" y="406916"/>
            <a:ext cx="1758530" cy="4001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Tableau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032022" y="4657440"/>
            <a:ext cx="2846368" cy="69867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사용하기 쉬움</a:t>
            </a:r>
            <a:endParaRPr lang="en-US" altLang="ko-KR" sz="20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584" y="1905258"/>
            <a:ext cx="2520000" cy="25200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322400" y="4657440"/>
            <a:ext cx="2846368" cy="69867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시각적으로 확인하면서 차트를 만들 수 있음</a:t>
            </a:r>
            <a:endParaRPr lang="en-US" altLang="ko-KR" sz="20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644" y="1815958"/>
            <a:ext cx="2609300" cy="260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0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70703"/>
              <a:ext cx="1576513" cy="3586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빙그레 메로나체" panose="020B0503000000000000" pitchFamily="50" charset="-127"/>
                  <a:ea typeface="빙그레 메로나체" panose="020B0503000000000000" pitchFamily="50" charset="-127"/>
                </a:rPr>
                <a:t>Python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빙그레 메로나체" panose="020B0503000000000000" pitchFamily="50" charset="-127"/>
                <a:ea typeface="빙그레 메로나체" panose="020B0503000000000000" pitchFamily="50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88870" y="422305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학습 내용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495760" y="1823644"/>
            <a:ext cx="4773635" cy="69867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상속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다중 상속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, </a:t>
            </a:r>
            <a:r>
              <a:rPr lang="ko-KR" altLang="en-US" sz="20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오버라이딩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, pass, super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388870" y="1780951"/>
            <a:ext cx="1870178" cy="784058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클래스</a:t>
            </a:r>
            <a:endParaRPr lang="ko-KR" altLang="en-US" b="1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495760" y="3280028"/>
            <a:ext cx="5100727" cy="69867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try, except, finally, raise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388870" y="3237335"/>
            <a:ext cx="1870178" cy="784058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예외 처리</a:t>
            </a:r>
            <a:r>
              <a:rPr lang="en-US" altLang="ko-KR" b="1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	</a:t>
            </a:r>
            <a:endParaRPr lang="ko-KR" altLang="en-US" b="1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495760" y="4779105"/>
            <a:ext cx="4773635" cy="69867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from, import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2388870" y="4736412"/>
            <a:ext cx="1870178" cy="784058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모듈</a:t>
            </a:r>
            <a:r>
              <a:rPr lang="en-US" altLang="ko-KR" b="1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패키지</a:t>
            </a:r>
            <a:endParaRPr lang="ko-KR" altLang="en-US" b="1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16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88870" y="422305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학습 내용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164828" y="3071080"/>
            <a:ext cx="791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  </a:t>
            </a:r>
            <a:r>
              <a:rPr lang="en-US" altLang="ko-KR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'"</a:t>
            </a:r>
            <a:endParaRPr lang="ko-KR" altLang="en-US" sz="20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207430" y="406916"/>
            <a:ext cx="1758530" cy="4001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React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3154288" y="2299870"/>
            <a:ext cx="2399155" cy="971265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클래스</a:t>
            </a:r>
            <a:endParaRPr lang="ko-KR" altLang="en-US" b="1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157306" y="2299870"/>
            <a:ext cx="2399155" cy="971265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Hooks</a:t>
            </a:r>
            <a:endParaRPr lang="ko-KR" altLang="en-US" b="1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652779" y="3808102"/>
            <a:ext cx="2399155" cy="971265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웹팩</a:t>
            </a:r>
            <a:endParaRPr lang="ko-KR" altLang="en-US" b="1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655797" y="3808103"/>
            <a:ext cx="2399155" cy="971265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성능 최적화</a:t>
            </a:r>
            <a:endParaRPr lang="ko-KR" altLang="en-US" b="1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658816" y="3808103"/>
            <a:ext cx="2399155" cy="971265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라우터</a:t>
            </a:r>
            <a:endParaRPr lang="ko-KR" altLang="en-US" b="1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894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88870" y="422305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리액트란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164828" y="3071080"/>
            <a:ext cx="791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  </a:t>
            </a:r>
            <a:r>
              <a:rPr lang="en-US" altLang="ko-KR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'"</a:t>
            </a:r>
            <a:endParaRPr lang="ko-KR" altLang="en-US" sz="20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207430" y="406916"/>
            <a:ext cx="1758530" cy="4001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React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51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304" y="2611723"/>
            <a:ext cx="3495675" cy="130492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733113" y="2848686"/>
            <a:ext cx="448392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사용자 인터페이스를 만들기 위한 </a:t>
            </a:r>
            <a:endParaRPr lang="en-US" altLang="ko-KR" sz="2400" dirty="0" smtClean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r>
              <a:rPr lang="en-US" altLang="ko-KR" sz="24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JavaScript </a:t>
            </a:r>
            <a:r>
              <a:rPr lang="ko-KR" altLang="en-US" sz="2400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375669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88870" y="422305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컴포넌트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164828" y="3071080"/>
            <a:ext cx="791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  </a:t>
            </a:r>
            <a:r>
              <a:rPr lang="en-US" altLang="ko-KR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'"</a:t>
            </a:r>
            <a:endParaRPr lang="ko-KR" altLang="en-US" sz="20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207430" y="406916"/>
            <a:ext cx="1758530" cy="4001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React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52</a:t>
            </a:fld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726554"/>
              </p:ext>
            </p:extLst>
          </p:nvPr>
        </p:nvGraphicFramePr>
        <p:xfrm>
          <a:off x="1748322" y="1936189"/>
          <a:ext cx="8128000" cy="22697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4602803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347345871"/>
                    </a:ext>
                  </a:extLst>
                </a:gridCol>
              </a:tblGrid>
              <a:tr h="502743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kern="1200" dirty="0" err="1" smtClean="0">
                          <a:solidFill>
                            <a:schemeClr val="tx1"/>
                          </a:solidFill>
                          <a:latin typeface="빙그레 메로나체" panose="020B0503000000000000" pitchFamily="50" charset="-127"/>
                          <a:ea typeface="빙그레 메로나체" panose="020B0503000000000000" pitchFamily="50" charset="-127"/>
                          <a:cs typeface="+mn-cs"/>
                        </a:rPr>
                        <a:t>리액트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latin typeface="빙그레 메로나체" panose="020B0503000000000000" pitchFamily="50" charset="-127"/>
                          <a:ea typeface="빙그레 메로나체" panose="020B0503000000000000" pitchFamily="50" charset="-127"/>
                          <a:cs typeface="+mn-cs"/>
                        </a:rPr>
                        <a:t> 컴포넌트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빙그레 메로나체" panose="020B0503000000000000" pitchFamily="50" charset="-127"/>
                        <a:ea typeface="빙그레 메로나체" panose="020B0503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027652"/>
                  </a:ext>
                </a:extLst>
              </a:tr>
              <a:tr h="65451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latin typeface="빙그레 메로나체" panose="020B0503000000000000" pitchFamily="50" charset="-127"/>
                          <a:ea typeface="빙그레 메로나체" panose="020B0503000000000000" pitchFamily="50" charset="-127"/>
                          <a:cs typeface="+mn-cs"/>
                        </a:rPr>
                        <a:t>클래스 컴포넌트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빙그레 메로나체" panose="020B0503000000000000" pitchFamily="50" charset="-127"/>
                        <a:ea typeface="빙그레 메로나체" panose="020B0503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latin typeface="빙그레 메로나체" panose="020B0503000000000000" pitchFamily="50" charset="-127"/>
                          <a:ea typeface="빙그레 메로나체" panose="020B0503000000000000" pitchFamily="50" charset="-127"/>
                          <a:cs typeface="+mn-cs"/>
                        </a:rPr>
                        <a:t>함수형 컴포넌트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빙그레 메로나체" panose="020B0503000000000000" pitchFamily="50" charset="-127"/>
                        <a:ea typeface="빙그레 메로나체" panose="020B0503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090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latin typeface="빙그레 메로나체" panose="020B0503000000000000" pitchFamily="50" charset="-127"/>
                          <a:ea typeface="빙그레 메로나체" panose="020B0503000000000000" pitchFamily="50" charset="-127"/>
                          <a:cs typeface="+mn-cs"/>
                        </a:rPr>
                        <a:t>코드가 길고 복잡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빙그레 메로나체" panose="020B0503000000000000" pitchFamily="50" charset="-127"/>
                        <a:ea typeface="빙그레 메로나체" panose="020B0503000000000000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latin typeface="빙그레 메로나체" panose="020B0503000000000000" pitchFamily="50" charset="-127"/>
                          <a:ea typeface="빙그레 메로나체" panose="020B0503000000000000" pitchFamily="50" charset="-127"/>
                          <a:cs typeface="+mn-cs"/>
                        </a:rPr>
                        <a:t>클래스에 비해 간결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빙그레 메로나체" panose="020B0503000000000000" pitchFamily="50" charset="-127"/>
                        <a:ea typeface="빙그레 메로나체" panose="020B0503000000000000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382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latin typeface="빙그레 메로나체" panose="020B0503000000000000" pitchFamily="50" charset="-127"/>
                          <a:ea typeface="빙그레 메로나체" panose="020B0503000000000000" pitchFamily="50" charset="-127"/>
                          <a:cs typeface="+mn-cs"/>
                        </a:rPr>
                        <a:t>logic 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latin typeface="빙그레 메로나체" panose="020B0503000000000000" pitchFamily="50" charset="-127"/>
                          <a:ea typeface="빙그레 메로나체" panose="020B0503000000000000" pitchFamily="50" charset="-127"/>
                          <a:cs typeface="+mn-cs"/>
                        </a:rPr>
                        <a:t>재사용이 어려움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빙그레 메로나체" panose="020B0503000000000000" pitchFamily="50" charset="-127"/>
                        <a:ea typeface="빙그레 메로나체" panose="020B0503000000000000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latin typeface="빙그레 메로나체" panose="020B0503000000000000" pitchFamily="50" charset="-127"/>
                          <a:ea typeface="빙그레 메로나체" panose="020B0503000000000000" pitchFamily="50" charset="-127"/>
                          <a:cs typeface="+mn-cs"/>
                        </a:rPr>
                        <a:t>logic 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latin typeface="빙그레 메로나체" panose="020B0503000000000000" pitchFamily="50" charset="-127"/>
                          <a:ea typeface="빙그레 메로나체" panose="020B0503000000000000" pitchFamily="50" charset="-127"/>
                          <a:cs typeface="+mn-cs"/>
                        </a:rPr>
                        <a:t>재사용이 가능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빙그레 메로나체" panose="020B0503000000000000" pitchFamily="50" charset="-127"/>
                        <a:ea typeface="빙그레 메로나체" panose="020B0503000000000000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592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latin typeface="빙그레 메로나체" panose="020B0503000000000000" pitchFamily="50" charset="-127"/>
                          <a:ea typeface="빙그레 메로나체" panose="020B0503000000000000" pitchFamily="50" charset="-127"/>
                          <a:cs typeface="+mn-cs"/>
                        </a:rPr>
                        <a:t>state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latin typeface="빙그레 메로나체" panose="020B0503000000000000" pitchFamily="50" charset="-127"/>
                          <a:ea typeface="빙그레 메로나체" panose="020B0503000000000000" pitchFamily="50" charset="-127"/>
                          <a:cs typeface="+mn-cs"/>
                        </a:rPr>
                        <a:t>기능 </a:t>
                      </a: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latin typeface="빙그레 메로나체" panose="020B0503000000000000" pitchFamily="50" charset="-127"/>
                          <a:ea typeface="빙그레 메로나체" panose="020B0503000000000000" pitchFamily="50" charset="-127"/>
                          <a:cs typeface="+mn-cs"/>
                        </a:rPr>
                        <a:t>&amp;&amp; lifecycle API 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latin typeface="빙그레 메로나체" panose="020B0503000000000000" pitchFamily="50" charset="-127"/>
                          <a:ea typeface="빙그레 메로나체" panose="020B0503000000000000" pitchFamily="50" charset="-127"/>
                          <a:cs typeface="+mn-cs"/>
                        </a:rPr>
                        <a:t>사용 가능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빙그레 메로나체" panose="020B0503000000000000" pitchFamily="50" charset="-127"/>
                        <a:ea typeface="빙그레 메로나체" panose="020B0503000000000000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latin typeface="빙그레 메로나체" panose="020B0503000000000000" pitchFamily="50" charset="-127"/>
                          <a:ea typeface="빙그레 메로나체" panose="020B0503000000000000" pitchFamily="50" charset="-127"/>
                          <a:cs typeface="+mn-cs"/>
                        </a:rPr>
                        <a:t>state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latin typeface="빙그레 메로나체" panose="020B0503000000000000" pitchFamily="50" charset="-127"/>
                          <a:ea typeface="빙그레 메로나체" panose="020B0503000000000000" pitchFamily="50" charset="-127"/>
                          <a:cs typeface="+mn-cs"/>
                        </a:rPr>
                        <a:t>기능 </a:t>
                      </a: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latin typeface="빙그레 메로나체" panose="020B0503000000000000" pitchFamily="50" charset="-127"/>
                          <a:ea typeface="빙그레 메로나체" panose="020B0503000000000000" pitchFamily="50" charset="-127"/>
                          <a:cs typeface="+mn-cs"/>
                        </a:rPr>
                        <a:t>&amp;&amp; lifecycle API 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latin typeface="빙그레 메로나체" panose="020B0503000000000000" pitchFamily="50" charset="-127"/>
                          <a:ea typeface="빙그레 메로나체" panose="020B0503000000000000" pitchFamily="50" charset="-127"/>
                          <a:cs typeface="+mn-cs"/>
                        </a:rPr>
                        <a:t>사용 불가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빙그레 메로나체" panose="020B0503000000000000" pitchFamily="50" charset="-127"/>
                        <a:ea typeface="빙그레 메로나체" panose="020B0503000000000000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602808"/>
                  </a:ext>
                </a:extLst>
              </a:tr>
            </a:tbl>
          </a:graphicData>
        </a:graphic>
      </p:graphicFrame>
      <p:sp>
        <p:nvSpPr>
          <p:cNvPr id="9" name="모서리가 둥근 직사각형 8"/>
          <p:cNvSpPr/>
          <p:nvPr/>
        </p:nvSpPr>
        <p:spPr>
          <a:xfrm>
            <a:off x="2153840" y="5148450"/>
            <a:ext cx="1684421" cy="730899"/>
          </a:xfrm>
          <a:prstGeom prst="roundRect">
            <a:avLst/>
          </a:prstGeom>
          <a:noFill/>
          <a:ln w="28575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Hooks</a:t>
            </a:r>
            <a:endParaRPr lang="ko-KR" altLang="en-US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366660" y="521438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함수형 컴포넌트에서도 </a:t>
            </a:r>
            <a:r>
              <a:rPr lang="ko-KR" altLang="en-US" dirty="0" err="1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클래스형</a:t>
            </a:r>
            <a:r>
              <a:rPr lang="ko-KR" altLang="en-US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컴포넌트의 기능을 </a:t>
            </a:r>
            <a:endParaRPr lang="en-US" altLang="ko-KR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r>
              <a:rPr lang="ko-KR" altLang="en-US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사용할 수 있게 해주는 기능</a:t>
            </a:r>
          </a:p>
        </p:txBody>
      </p:sp>
    </p:spTree>
    <p:extLst>
      <p:ext uri="{BB962C8B-B14F-4D97-AF65-F5344CB8AC3E}">
        <p14:creationId xmlns:p14="http://schemas.microsoft.com/office/powerpoint/2010/main" val="38130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88870" y="422305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웹팩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164828" y="3071080"/>
            <a:ext cx="791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  </a:t>
            </a:r>
            <a:r>
              <a:rPr lang="en-US" altLang="ko-KR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'"</a:t>
            </a:r>
            <a:endParaRPr lang="ko-KR" altLang="en-US" sz="20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207430" y="406916"/>
            <a:ext cx="1758530" cy="4001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React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546659" y="2537540"/>
            <a:ext cx="1684421" cy="730899"/>
          </a:xfrm>
          <a:prstGeom prst="roundRect">
            <a:avLst/>
          </a:prstGeom>
          <a:noFill/>
          <a:ln w="28575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Webpack</a:t>
            </a:r>
            <a:endParaRPr lang="ko-KR" altLang="en-US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78681" y="2718323"/>
            <a:ext cx="62374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프런트엔드</a:t>
            </a:r>
            <a:r>
              <a:rPr lang="ko-KR" altLang="en-US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</a:t>
            </a:r>
            <a:r>
              <a:rPr lang="ko-KR" altLang="en-US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프레임워크에서 </a:t>
            </a:r>
            <a:r>
              <a:rPr lang="ko-KR" altLang="en-US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사용되는</a:t>
            </a:r>
            <a:r>
              <a:rPr lang="ko-KR" altLang="en-US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 모듈 </a:t>
            </a:r>
            <a:r>
              <a:rPr lang="ko-KR" altLang="en-US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번들러</a:t>
            </a:r>
            <a:endParaRPr lang="en-US" altLang="ko-KR" dirty="0" smtClean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546659" y="4444664"/>
            <a:ext cx="1684421" cy="730899"/>
          </a:xfrm>
          <a:prstGeom prst="roundRect">
            <a:avLst/>
          </a:prstGeom>
          <a:noFill/>
          <a:ln w="28575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모듈 번들러</a:t>
            </a:r>
            <a:endParaRPr lang="ko-KR" altLang="en-US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878681" y="434844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>웹 </a:t>
            </a:r>
            <a:r>
              <a:rPr lang="ko-KR" altLang="en-US" dirty="0"/>
              <a:t>애플리케이션을 구성하는 자원</a:t>
            </a:r>
            <a:r>
              <a:rPr lang="en-US" altLang="ko-KR" dirty="0"/>
              <a:t>(HTML, </a:t>
            </a:r>
            <a:r>
              <a:rPr lang="en-US" altLang="ko-KR" dirty="0" err="1"/>
              <a:t>CSS</a:t>
            </a:r>
            <a:r>
              <a:rPr lang="en-US" altLang="ko-KR" dirty="0"/>
              <a:t>, </a:t>
            </a:r>
            <a:r>
              <a:rPr lang="en-US" altLang="ko-KR" dirty="0" err="1"/>
              <a:t>Javscript</a:t>
            </a:r>
            <a:r>
              <a:rPr lang="en-US" altLang="ko-KR" dirty="0"/>
              <a:t>, Images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을 모두 각각의 모듈로 보고 이를 조합해서 </a:t>
            </a:r>
            <a:endParaRPr lang="en-US" altLang="ko-KR" dirty="0"/>
          </a:p>
          <a:p>
            <a:r>
              <a:rPr lang="ko-KR" altLang="en-US" dirty="0"/>
              <a:t>병합된 하나의 결과물을 만드는 도구</a:t>
            </a:r>
            <a:endParaRPr lang="ko-KR" altLang="en-US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947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88870" y="422305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성능 최적화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164828" y="3071080"/>
            <a:ext cx="791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  </a:t>
            </a:r>
            <a:r>
              <a:rPr lang="en-US" altLang="ko-KR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'"</a:t>
            </a:r>
            <a:endParaRPr lang="ko-KR" altLang="en-US" sz="20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207430" y="406916"/>
            <a:ext cx="1758530" cy="4001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React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54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80" y="1484408"/>
            <a:ext cx="5104838" cy="24332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68963" y="2369115"/>
            <a:ext cx="4237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입력 칸에 값을 넣게 될 때 다른 부분들도</a:t>
            </a:r>
            <a:r>
              <a:rPr lang="en-US" altLang="ko-KR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</a:t>
            </a:r>
          </a:p>
          <a:p>
            <a:r>
              <a:rPr lang="ko-KR" altLang="en-US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모두 렌더링 되고 </a:t>
            </a:r>
            <a:r>
              <a:rPr lang="ko-KR" altLang="en-US" dirty="0" err="1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있는것을</a:t>
            </a:r>
            <a:r>
              <a:rPr lang="ko-KR" altLang="en-US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확인 할 수 있음</a:t>
            </a:r>
            <a:endParaRPr lang="en-US" altLang="ko-KR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933074" y="4706918"/>
            <a:ext cx="787266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shouldComponentUpdate</a:t>
            </a:r>
            <a:r>
              <a:rPr lang="en-US" altLang="ko-KR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- </a:t>
            </a:r>
            <a:r>
              <a:rPr lang="ko-KR" altLang="en-US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어떤 상황일 때 </a:t>
            </a:r>
            <a:r>
              <a:rPr lang="ko-KR" altLang="en-US" dirty="0" err="1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렌더링할것인지</a:t>
            </a:r>
            <a:r>
              <a:rPr lang="ko-KR" altLang="en-US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직접 설정할 때 사용</a:t>
            </a:r>
            <a:endParaRPr lang="en-US" altLang="ko-KR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r>
              <a:rPr lang="en-US" altLang="ko-KR" dirty="0" err="1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PureComponent</a:t>
            </a:r>
            <a:r>
              <a:rPr lang="en-US" altLang="ko-KR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 - </a:t>
            </a:r>
            <a:r>
              <a:rPr lang="ko-KR" altLang="en-US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자동으로 필요한 부분만 렌더링 해줌</a:t>
            </a:r>
            <a:r>
              <a:rPr lang="en-US" altLang="ko-KR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, class</a:t>
            </a:r>
            <a:r>
              <a:rPr lang="ko-KR" altLang="en-US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에서 사용</a:t>
            </a:r>
            <a:endParaRPr lang="en-US" altLang="ko-KR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r>
              <a:rPr lang="en-US" altLang="ko-KR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memo - </a:t>
            </a:r>
            <a:r>
              <a:rPr lang="ko-KR" altLang="en-US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자동으로 필요한 부분만 렌더링 해줌</a:t>
            </a:r>
            <a:r>
              <a:rPr lang="en-US" altLang="ko-KR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, hooks</a:t>
            </a:r>
            <a:r>
              <a:rPr lang="ko-KR" altLang="en-US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에서 사용</a:t>
            </a:r>
          </a:p>
        </p:txBody>
      </p:sp>
    </p:spTree>
    <p:extLst>
      <p:ext uri="{BB962C8B-B14F-4D97-AF65-F5344CB8AC3E}">
        <p14:creationId xmlns:p14="http://schemas.microsoft.com/office/powerpoint/2010/main" val="104589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88870" y="422305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학습 내용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164828" y="3071080"/>
            <a:ext cx="791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  </a:t>
            </a:r>
            <a:r>
              <a:rPr lang="en-US" altLang="ko-KR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'"</a:t>
            </a:r>
            <a:endParaRPr lang="ko-KR" altLang="en-US" sz="20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207430" y="406916"/>
            <a:ext cx="1758530" cy="4001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React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55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290" y="1524154"/>
            <a:ext cx="3938102" cy="30938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348" y="1524156"/>
            <a:ext cx="4205976" cy="309384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989798" y="5025511"/>
            <a:ext cx="10031272" cy="92333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dirty="0" err="1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리액트</a:t>
            </a:r>
            <a:r>
              <a:rPr lang="ko-KR" altLang="en-US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</a:t>
            </a:r>
            <a:r>
              <a:rPr lang="en-US" altLang="ko-KR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-</a:t>
            </a:r>
            <a:r>
              <a:rPr lang="ko-KR" altLang="en-US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</a:t>
            </a:r>
            <a:r>
              <a:rPr lang="en-US" altLang="ko-KR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SPA (Single Page Application)</a:t>
            </a:r>
            <a:r>
              <a:rPr lang="ko-KR" altLang="en-US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</a:t>
            </a:r>
            <a:r>
              <a:rPr lang="ko-KR" altLang="en-US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방식으로 하나의 </a:t>
            </a:r>
            <a:r>
              <a:rPr lang="ko-KR" altLang="en-US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페이지 안에서 필요한 데이터만 가져오는 형태</a:t>
            </a:r>
          </a:p>
          <a:p>
            <a:pPr fontAlgn="base">
              <a:lnSpc>
                <a:spcPct val="150000"/>
              </a:lnSpc>
            </a:pPr>
            <a:r>
              <a:rPr lang="ko-KR" altLang="en-US" dirty="0" err="1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리액트</a:t>
            </a:r>
            <a:r>
              <a:rPr lang="ko-KR" altLang="en-US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라우터 </a:t>
            </a:r>
            <a:r>
              <a:rPr lang="en-US" altLang="ko-KR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- </a:t>
            </a:r>
            <a:r>
              <a:rPr lang="ko-KR" altLang="en-US" dirty="0" smtClean="0"/>
              <a:t>선택된 데이터를 하나의 페이지에서 렌더링 </a:t>
            </a:r>
            <a:r>
              <a:rPr lang="ko-KR" altLang="en-US" dirty="0"/>
              <a:t>해주는 </a:t>
            </a:r>
            <a:r>
              <a:rPr lang="ko-KR" altLang="en-US" dirty="0" smtClean="0"/>
              <a:t>라이브러리</a:t>
            </a:r>
            <a:endParaRPr lang="ko-KR" altLang="en-US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820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88870" y="422305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학습 내용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164828" y="3071080"/>
            <a:ext cx="791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  </a:t>
            </a:r>
            <a:r>
              <a:rPr lang="en-US" altLang="ko-KR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'"</a:t>
            </a:r>
            <a:endParaRPr lang="ko-KR" altLang="en-US" sz="20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207430" y="406916"/>
            <a:ext cx="1758530" cy="4001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React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718" y="1991080"/>
            <a:ext cx="2160000" cy="216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899" y="1991080"/>
            <a:ext cx="2160000" cy="216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2229195" y="4771248"/>
            <a:ext cx="1861407" cy="5078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싱글 페이지 구현</a:t>
            </a:r>
            <a:endParaRPr lang="ko-KR" altLang="en-US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205485" y="4771248"/>
            <a:ext cx="2212465" cy="5078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dirty="0" err="1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리액트</a:t>
            </a:r>
            <a:r>
              <a:rPr lang="ko-KR" altLang="en-US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생태계가 넓음</a:t>
            </a:r>
            <a:endParaRPr lang="ko-KR" altLang="en-US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537" y="1991080"/>
            <a:ext cx="2160000" cy="216000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8706759" y="4771248"/>
            <a:ext cx="1513556" cy="5078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유지보수 용이</a:t>
            </a:r>
            <a:endParaRPr lang="ko-KR" altLang="en-US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75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8FCD74-879C-42EB-8E54-8521F532144E}"/>
              </a:ext>
            </a:extLst>
          </p:cNvPr>
          <p:cNvSpPr txBox="1"/>
          <p:nvPr/>
        </p:nvSpPr>
        <p:spPr>
          <a:xfrm>
            <a:off x="4625886" y="2693849"/>
            <a:ext cx="28241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Thank you </a:t>
            </a:r>
            <a:endParaRPr lang="ko-KR" altLang="en-US" sz="4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50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770703"/>
              <a:ext cx="1576513" cy="3586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빙그레 메로나체" panose="020B0503000000000000" pitchFamily="50" charset="-127"/>
                  <a:ea typeface="빙그레 메로나체" panose="020B0503000000000000" pitchFamily="50" charset="-127"/>
                </a:rPr>
                <a:t>Python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빙그레 메로나체" panose="020B0503000000000000" pitchFamily="50" charset="-127"/>
                <a:ea typeface="빙그레 메로나체" panose="020B0503000000000000" pitchFamily="50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88870" y="422305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특징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965960" y="4378308"/>
            <a:ext cx="1523311" cy="69867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배우기 쉬움</a:t>
            </a:r>
            <a:endParaRPr lang="en-US" altLang="ko-KR" sz="20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644" y="2352609"/>
            <a:ext cx="1800000" cy="180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256" y="2109859"/>
            <a:ext cx="1800000" cy="180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868" y="2109859"/>
            <a:ext cx="1800000" cy="180000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189945" y="4378308"/>
            <a:ext cx="2717773" cy="69867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코드가 직관적</a:t>
            </a:r>
            <a:endParaRPr lang="en-US" altLang="ko-KR" sz="20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002981" y="4378308"/>
            <a:ext cx="2717773" cy="69867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라이브러리가 많이 존재</a:t>
            </a:r>
            <a:endParaRPr lang="en-US" altLang="ko-KR" sz="20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943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88870" y="422305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제플린이란</a:t>
            </a:r>
            <a:r>
              <a:rPr lang="en-US" altLang="ko-KR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?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164828" y="3071080"/>
            <a:ext cx="791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  </a:t>
            </a:r>
            <a:r>
              <a:rPr lang="en-US" altLang="ko-KR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'"</a:t>
            </a:r>
            <a:endParaRPr lang="ko-KR" altLang="en-US" sz="20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207430" y="406916"/>
            <a:ext cx="1758530" cy="4001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Zeppelin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6078008" y="2164794"/>
            <a:ext cx="2934823" cy="1306396"/>
          </a:xfrm>
          <a:prstGeom prst="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웹 기반 </a:t>
            </a:r>
            <a:r>
              <a:rPr lang="en-US" altLang="ko-KR" sz="200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notebook</a:t>
            </a:r>
            <a:endParaRPr lang="ko-KR" altLang="en-US" sz="2000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6078009" y="4377547"/>
            <a:ext cx="2934823" cy="1306396"/>
          </a:xfrm>
          <a:prstGeom prst="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시각화 </a:t>
            </a:r>
            <a:r>
              <a:rPr lang="en-US" altLang="ko-KR" sz="20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tool</a:t>
            </a:r>
            <a:endParaRPr lang="ko-KR" altLang="en-US" sz="2000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pic>
        <p:nvPicPr>
          <p:cNvPr id="10244" name="Picture 4" descr="How To Locally Install &amp; Configure Apache Spark &amp; Zeppelin - Standard  Deviation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00" b="90000" l="10000" r="90000">
                        <a14:foregroundMark x1="70833" y1="5000" x2="70833" y2="15278"/>
                        <a14:foregroundMark x1="29583" y1="29444" x2="29792" y2="25833"/>
                        <a14:foregroundMark x1="15625" y1="60833" x2="20208" y2="59444"/>
                        <a14:foregroundMark x1="65625" y1="65000" x2="62917" y2="58889"/>
                        <a14:foregroundMark x1="22917" y1="76944" x2="22917" y2="76944"/>
                        <a14:foregroundMark x1="24167" y1="82778" x2="24167" y2="82778"/>
                        <a14:foregroundMark x1="21458" y1="81944" x2="21458" y2="81944"/>
                        <a14:foregroundMark x1="30417" y1="80833" x2="30417" y2="80833"/>
                        <a14:foregroundMark x1="26667" y1="82778" x2="26667" y2="82778"/>
                        <a14:foregroundMark x1="32708" y1="81389" x2="32708" y2="81389"/>
                        <a14:foregroundMark x1="37292" y1="81389" x2="37292" y2="81389"/>
                        <a14:foregroundMark x1="40833" y1="79722" x2="40833" y2="79722"/>
                        <a14:foregroundMark x1="46667" y1="82222" x2="46667" y2="82222"/>
                        <a14:foregroundMark x1="52917" y1="79722" x2="52917" y2="79722"/>
                        <a14:foregroundMark x1="56875" y1="83611" x2="56875" y2="83611"/>
                        <a14:foregroundMark x1="61042" y1="83611" x2="61042" y2="83611"/>
                        <a14:foregroundMark x1="66250" y1="81389" x2="66250" y2="81389"/>
                        <a14:foregroundMark x1="72292" y1="81389" x2="73125" y2="81389"/>
                        <a14:foregroundMark x1="75417" y1="80556" x2="75417" y2="80556"/>
                        <a14:foregroundMark x1="77500" y1="80556" x2="77500" y2="80556"/>
                        <a14:foregroundMark x1="80000" y1="80556" x2="80000" y2="80556"/>
                        <a14:foregroundMark x1="77083" y1="76944" x2="77083" y2="76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436" y="2499556"/>
            <a:ext cx="3775402" cy="283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66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88870" y="422305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학습 내용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164828" y="3071080"/>
            <a:ext cx="791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  </a:t>
            </a:r>
            <a:r>
              <a:rPr lang="en-US" altLang="ko-KR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'"</a:t>
            </a:r>
            <a:endParaRPr lang="ko-KR" altLang="en-US" sz="20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207430" y="406916"/>
            <a:ext cx="1758530" cy="4001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Zeppelin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2497285" y="2421634"/>
            <a:ext cx="1870178" cy="849501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기본 개념</a:t>
            </a:r>
            <a:endParaRPr lang="ko-KR" altLang="en-US" b="1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885447" y="2421634"/>
            <a:ext cx="1870178" cy="849501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제플린</a:t>
            </a:r>
            <a:r>
              <a:rPr lang="ko-KR" altLang="en-US" b="1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설치</a:t>
            </a:r>
            <a:endParaRPr lang="ko-KR" altLang="en-US" b="1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691366" y="3922573"/>
            <a:ext cx="1870178" cy="849501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예제 활용</a:t>
            </a:r>
            <a:endParaRPr lang="ko-KR" altLang="en-US" b="1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7273609" y="2421634"/>
            <a:ext cx="1870178" cy="849501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사용법</a:t>
            </a:r>
            <a:endParaRPr lang="ko-KR" altLang="en-US" b="1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6079528" y="3922573"/>
            <a:ext cx="1870178" cy="849501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Github</a:t>
            </a:r>
            <a:r>
              <a:rPr lang="en-US" altLang="ko-KR" b="1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저장</a:t>
            </a:r>
            <a:endParaRPr lang="ko-KR" altLang="en-US" b="1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820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824948" y="1779104"/>
            <a:ext cx="10803835" cy="4234069"/>
          </a:xfrm>
          <a:prstGeom prst="rect">
            <a:avLst/>
          </a:prstGeom>
          <a:solidFill>
            <a:srgbClr val="F2F2F2"/>
          </a:solidFill>
          <a:ln w="3810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88870" y="422305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제플린이란</a:t>
            </a:r>
            <a:r>
              <a:rPr lang="en-US" altLang="ko-KR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?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164828" y="3071080"/>
            <a:ext cx="791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  </a:t>
            </a:r>
            <a:r>
              <a:rPr lang="en-US" altLang="ko-KR" sz="2000" dirty="0" smtClean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'"</a:t>
            </a:r>
            <a:endParaRPr lang="ko-KR" altLang="en-US" sz="20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207430" y="406916"/>
            <a:ext cx="1758530" cy="4001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Zeppelin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500808" y="2566729"/>
            <a:ext cx="3315299" cy="2825696"/>
            <a:chOff x="357808" y="2288433"/>
            <a:chExt cx="3315299" cy="2825696"/>
          </a:xfrm>
        </p:grpSpPr>
        <p:sp>
          <p:nvSpPr>
            <p:cNvPr id="3" name="타원 2"/>
            <p:cNvSpPr/>
            <p:nvPr/>
          </p:nvSpPr>
          <p:spPr>
            <a:xfrm>
              <a:off x="357808" y="2288433"/>
              <a:ext cx="2852531" cy="2825696"/>
            </a:xfrm>
            <a:prstGeom prst="ellipse">
              <a:avLst/>
            </a:prstGeom>
            <a:solidFill>
              <a:srgbClr val="F2F2F2"/>
            </a:solidFill>
            <a:ln w="3810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969267" y="2751387"/>
              <a:ext cx="14196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latin typeface="빙그레 메로나체" panose="020B0503000000000000" pitchFamily="50" charset="-127"/>
                  <a:ea typeface="빙그레 메로나체" panose="020B0503000000000000" pitchFamily="50" charset="-127"/>
                </a:rPr>
                <a:t>SQL</a:t>
              </a:r>
              <a:endParaRPr lang="ko-KR" altLang="en-US" sz="3200" dirty="0">
                <a:latin typeface="빙그레 메로나체" panose="020B0503000000000000" pitchFamily="50" charset="-127"/>
                <a:ea typeface="빙그레 메로나체" panose="020B0503000000000000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969812" y="3135628"/>
              <a:ext cx="11411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smtClean="0">
                  <a:latin typeface="빙그레 메로나체" panose="020B0503000000000000" pitchFamily="50" charset="-127"/>
                  <a:ea typeface="빙그레 메로나체" panose="020B0503000000000000" pitchFamily="50" charset="-127"/>
                </a:rPr>
                <a:t>Scala</a:t>
              </a:r>
              <a:endParaRPr lang="ko-KR" altLang="en-US" sz="3200" dirty="0">
                <a:latin typeface="빙그레 메로나체" panose="020B0503000000000000" pitchFamily="50" charset="-127"/>
                <a:ea typeface="빙그레 메로나체" panose="020B0503000000000000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0135" y="3617602"/>
              <a:ext cx="21530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smtClean="0">
                  <a:latin typeface="빙그레 메로나체" panose="020B0503000000000000" pitchFamily="50" charset="-127"/>
                  <a:ea typeface="빙그레 메로나체" panose="020B0503000000000000" pitchFamily="50" charset="-127"/>
                </a:rPr>
                <a:t>Python</a:t>
              </a:r>
              <a:endParaRPr lang="ko-KR" altLang="en-US" sz="3200" dirty="0">
                <a:latin typeface="빙그레 메로나체" panose="020B0503000000000000" pitchFamily="50" charset="-127"/>
                <a:ea typeface="빙그레 메로나체" panose="020B0503000000000000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520042" y="4265598"/>
              <a:ext cx="21530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smtClean="0">
                  <a:latin typeface="빙그레 메로나체" panose="020B0503000000000000" pitchFamily="50" charset="-127"/>
                  <a:ea typeface="빙그레 메로나체" panose="020B0503000000000000" pitchFamily="50" charset="-127"/>
                </a:rPr>
                <a:t>...</a:t>
              </a:r>
              <a:endParaRPr lang="ko-KR" altLang="en-US" sz="3200" dirty="0">
                <a:latin typeface="빙그레 메로나체" panose="020B0503000000000000" pitchFamily="50" charset="-127"/>
                <a:ea typeface="빙그레 메로나체" panose="020B0503000000000000" pitchFamily="50" charset="-127"/>
              </a:endParaRPr>
            </a:p>
          </p:txBody>
        </p:sp>
      </p:grpSp>
      <p:sp>
        <p:nvSpPr>
          <p:cNvPr id="7" name="오른쪽 화살표 6"/>
          <p:cNvSpPr/>
          <p:nvPr/>
        </p:nvSpPr>
        <p:spPr>
          <a:xfrm>
            <a:off x="5353884" y="3447658"/>
            <a:ext cx="1474298" cy="1102082"/>
          </a:xfrm>
          <a:prstGeom prst="right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828727" y="2717729"/>
            <a:ext cx="2862469" cy="2561940"/>
          </a:xfrm>
          <a:prstGeom prst="roundRect">
            <a:avLst/>
          </a:prstGeom>
          <a:noFill/>
          <a:ln w="28575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  데이터 </a:t>
            </a:r>
            <a:r>
              <a:rPr lang="ko-KR" altLang="en-US" sz="24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수집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 </a:t>
            </a:r>
            <a:r>
              <a:rPr lang="ko-KR" altLang="en-US" sz="24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 데이터 </a:t>
            </a:r>
            <a:r>
              <a:rPr lang="ko-KR" altLang="en-US" sz="24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발견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 </a:t>
            </a:r>
            <a:r>
              <a:rPr lang="ko-KR" altLang="en-US" sz="24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 데이터 </a:t>
            </a:r>
            <a:r>
              <a:rPr lang="ko-KR" altLang="en-US" sz="24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분석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 </a:t>
            </a:r>
            <a:r>
              <a:rPr lang="ko-KR" altLang="en-US" sz="2400" dirty="0" smtClean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 데이터 </a:t>
            </a:r>
            <a:r>
              <a:rPr lang="ko-KR" altLang="en-US" sz="24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시각화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4429544" y="1475135"/>
            <a:ext cx="3322978" cy="686392"/>
          </a:xfrm>
          <a:prstGeom prst="rect">
            <a:avLst/>
          </a:prstGeom>
          <a:solidFill>
            <a:srgbClr val="F2F2F2"/>
          </a:solidFill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웹 기반 </a:t>
            </a:r>
            <a:r>
              <a:rPr lang="en-US" altLang="ko-KR" sz="2800" dirty="0">
                <a:solidFill>
                  <a:schemeClr val="tx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notebook</a:t>
            </a:r>
            <a:endParaRPr lang="ko-KR" altLang="en-US" sz="2800" dirty="0">
              <a:solidFill>
                <a:schemeClr val="tx1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713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4386</TotalTime>
  <Words>1432</Words>
  <Application>Microsoft Office PowerPoint</Application>
  <PresentationFormat>와이드스크린</PresentationFormat>
  <Paragraphs>419</Paragraphs>
  <Slides>57</Slides>
  <Notes>5</Notes>
  <HiddenSlides>7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4" baseType="lpstr">
      <vt:lpstr>Arial</vt:lpstr>
      <vt:lpstr>배달의민족 주아</vt:lpstr>
      <vt:lpstr>Noto Sans</vt:lpstr>
      <vt:lpstr>빙그레 메로나체</vt:lpstr>
      <vt:lpstr>맑은 고딕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user6616</dc:creator>
  <cp:lastModifiedBy>이 제성</cp:lastModifiedBy>
  <cp:revision>113</cp:revision>
  <dcterms:created xsi:type="dcterms:W3CDTF">2017-11-16T00:50:54Z</dcterms:created>
  <dcterms:modified xsi:type="dcterms:W3CDTF">2020-12-11T07:31:25Z</dcterms:modified>
</cp:coreProperties>
</file>